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4" r:id="rId1"/>
  </p:sldMasterIdLst>
  <p:notesMasterIdLst>
    <p:notesMasterId r:id="rId39"/>
  </p:notesMasterIdLst>
  <p:handoutMasterIdLst>
    <p:handoutMasterId r:id="rId40"/>
  </p:handoutMasterIdLst>
  <p:sldIdLst>
    <p:sldId id="256" r:id="rId2"/>
    <p:sldId id="341" r:id="rId3"/>
    <p:sldId id="342" r:id="rId4"/>
    <p:sldId id="343" r:id="rId5"/>
    <p:sldId id="344" r:id="rId6"/>
    <p:sldId id="353" r:id="rId7"/>
    <p:sldId id="354" r:id="rId8"/>
    <p:sldId id="355" r:id="rId9"/>
    <p:sldId id="356" r:id="rId10"/>
    <p:sldId id="357" r:id="rId11"/>
    <p:sldId id="358" r:id="rId12"/>
    <p:sldId id="359" r:id="rId13"/>
    <p:sldId id="360" r:id="rId14"/>
    <p:sldId id="379" r:id="rId15"/>
    <p:sldId id="361" r:id="rId16"/>
    <p:sldId id="362" r:id="rId17"/>
    <p:sldId id="363" r:id="rId18"/>
    <p:sldId id="380" r:id="rId19"/>
    <p:sldId id="381" r:id="rId20"/>
    <p:sldId id="382" r:id="rId21"/>
    <p:sldId id="383" r:id="rId22"/>
    <p:sldId id="364" r:id="rId23"/>
    <p:sldId id="365" r:id="rId24"/>
    <p:sldId id="366" r:id="rId25"/>
    <p:sldId id="367" r:id="rId26"/>
    <p:sldId id="368" r:id="rId27"/>
    <p:sldId id="369" r:id="rId28"/>
    <p:sldId id="370" r:id="rId29"/>
    <p:sldId id="371" r:id="rId30"/>
    <p:sldId id="385" r:id="rId31"/>
    <p:sldId id="384" r:id="rId32"/>
    <p:sldId id="372" r:id="rId33"/>
    <p:sldId id="373" r:id="rId34"/>
    <p:sldId id="374" r:id="rId35"/>
    <p:sldId id="375" r:id="rId36"/>
    <p:sldId id="376" r:id="rId37"/>
    <p:sldId id="377" r:id="rId38"/>
  </p:sldIdLst>
  <p:sldSz cx="12192000" cy="6858000"/>
  <p:notesSz cx="9144000" cy="6858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F0CD9E"/>
    <a:srgbClr val="6600CC"/>
    <a:srgbClr val="333399"/>
    <a:srgbClr val="3333CC"/>
    <a:srgbClr val="D60093"/>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31" autoAdjust="0"/>
  </p:normalViewPr>
  <p:slideViewPr>
    <p:cSldViewPr>
      <p:cViewPr varScale="1">
        <p:scale>
          <a:sx n="65" d="100"/>
          <a:sy n="65" d="100"/>
        </p:scale>
        <p:origin x="828"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Rectangle 2"/>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54627" name="Rectangle 3"/>
          <p:cNvSpPr>
            <a:spLocks noGrp="1" noChangeArrowheads="1"/>
          </p:cNvSpPr>
          <p:nvPr>
            <p:ph type="dt" sz="quarter"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54628" name="Rectangle 4"/>
          <p:cNvSpPr>
            <a:spLocks noGrp="1" noChangeArrowheads="1"/>
          </p:cNvSpPr>
          <p:nvPr>
            <p:ph type="ftr" sz="quarter" idx="2"/>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54629" name="Rectangle 5"/>
          <p:cNvSpPr>
            <a:spLocks noGrp="1" noChangeArrowheads="1"/>
          </p:cNvSpPr>
          <p:nvPr>
            <p:ph type="sldNum" sz="quarter" idx="3"/>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E6C4867-324C-49E6-B4D2-D450E876550E}" type="slidenum">
              <a:rPr lang="en-US" altLang="en-US"/>
              <a:pPr/>
              <a:t>‹#›</a:t>
            </a:fld>
            <a:endParaRPr lang="en-US" altLang="en-US"/>
          </a:p>
        </p:txBody>
      </p:sp>
    </p:spTree>
    <p:extLst>
      <p:ext uri="{BB962C8B-B14F-4D97-AF65-F5344CB8AC3E}">
        <p14:creationId xmlns:p14="http://schemas.microsoft.com/office/powerpoint/2010/main" val="250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83971" name="Rectangle 3"/>
          <p:cNvSpPr>
            <a:spLocks noGrp="1" noChangeArrowheads="1"/>
          </p:cNvSpPr>
          <p:nvPr>
            <p:ph type="dt"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83972"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3973" name="Rectangle 5"/>
          <p:cNvSpPr>
            <a:spLocks noGrp="1" noChangeArrowheads="1"/>
          </p:cNvSpPr>
          <p:nvPr>
            <p:ph type="body" sz="quarter" idx="3"/>
          </p:nvPr>
        </p:nvSpPr>
        <p:spPr bwMode="auto">
          <a:xfrm>
            <a:off x="914400" y="3257550"/>
            <a:ext cx="7315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3974" name="Rectangle 6"/>
          <p:cNvSpPr>
            <a:spLocks noGrp="1" noChangeArrowheads="1"/>
          </p:cNvSpPr>
          <p:nvPr>
            <p:ph type="ftr" sz="quarter" idx="4"/>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83975" name="Rectangle 7"/>
          <p:cNvSpPr>
            <a:spLocks noGrp="1" noChangeArrowheads="1"/>
          </p:cNvSpPr>
          <p:nvPr>
            <p:ph type="sldNum" sz="quarter" idx="5"/>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F014226-07D4-41E9-85FB-F0C52FEE8092}" type="slidenum">
              <a:rPr lang="en-US" altLang="en-US"/>
              <a:pPr/>
              <a:t>‹#›</a:t>
            </a:fld>
            <a:endParaRPr lang="en-US" altLang="en-US"/>
          </a:p>
        </p:txBody>
      </p:sp>
    </p:spTree>
    <p:extLst>
      <p:ext uri="{BB962C8B-B14F-4D97-AF65-F5344CB8AC3E}">
        <p14:creationId xmlns:p14="http://schemas.microsoft.com/office/powerpoint/2010/main" val="804111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GB" altLang="en-US"/>
          </a:p>
        </p:txBody>
      </p:sp>
      <p:sp>
        <p:nvSpPr>
          <p:cNvPr id="5" name="Footer Placeholder 4"/>
          <p:cNvSpPr>
            <a:spLocks noGrp="1"/>
          </p:cNvSpPr>
          <p:nvPr>
            <p:ph type="ftr" sz="quarter" idx="11"/>
          </p:nvPr>
        </p:nvSpPr>
        <p:spPr/>
        <p:txBody>
          <a:bodyPr/>
          <a:lstStyle/>
          <a:p>
            <a:endParaRPr lang="en-GB" altLang="en-US"/>
          </a:p>
        </p:txBody>
      </p:sp>
      <p:sp>
        <p:nvSpPr>
          <p:cNvPr id="6" name="Slide Number Placeholder 5"/>
          <p:cNvSpPr>
            <a:spLocks noGrp="1"/>
          </p:cNvSpPr>
          <p:nvPr>
            <p:ph type="sldNum" sz="quarter" idx="12"/>
          </p:nvPr>
        </p:nvSpPr>
        <p:spPr/>
        <p:txBody>
          <a:bodyPr/>
          <a:lstStyle/>
          <a:p>
            <a:fld id="{6B4827DB-C938-4A30-B6ED-1143A91812C8}"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GB" altLang="en-US"/>
          </a:p>
        </p:txBody>
      </p:sp>
      <p:sp>
        <p:nvSpPr>
          <p:cNvPr id="5" name="Footer Placeholder 4"/>
          <p:cNvSpPr>
            <a:spLocks noGrp="1"/>
          </p:cNvSpPr>
          <p:nvPr>
            <p:ph type="ftr" sz="quarter" idx="11"/>
          </p:nvPr>
        </p:nvSpPr>
        <p:spPr/>
        <p:txBody>
          <a:bodyPr/>
          <a:lstStyle/>
          <a:p>
            <a:endParaRPr lang="en-GB" altLang="en-US"/>
          </a:p>
        </p:txBody>
      </p:sp>
      <p:sp>
        <p:nvSpPr>
          <p:cNvPr id="6" name="Slide Number Placeholder 5"/>
          <p:cNvSpPr>
            <a:spLocks noGrp="1"/>
          </p:cNvSpPr>
          <p:nvPr>
            <p:ph type="sldNum" sz="quarter" idx="12"/>
          </p:nvPr>
        </p:nvSpPr>
        <p:spPr/>
        <p:txBody>
          <a:bodyPr/>
          <a:lstStyle/>
          <a:p>
            <a:fld id="{CDF33FDD-D416-4D36-BDB4-95DC79059F05}"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GB" altLang="en-US"/>
          </a:p>
        </p:txBody>
      </p:sp>
      <p:sp>
        <p:nvSpPr>
          <p:cNvPr id="5" name="Footer Placeholder 4"/>
          <p:cNvSpPr>
            <a:spLocks noGrp="1"/>
          </p:cNvSpPr>
          <p:nvPr>
            <p:ph type="ftr" sz="quarter" idx="11"/>
          </p:nvPr>
        </p:nvSpPr>
        <p:spPr/>
        <p:txBody>
          <a:bodyPr/>
          <a:lstStyle/>
          <a:p>
            <a:endParaRPr lang="en-GB" altLang="en-US"/>
          </a:p>
        </p:txBody>
      </p:sp>
      <p:sp>
        <p:nvSpPr>
          <p:cNvPr id="6" name="Slide Number Placeholder 5"/>
          <p:cNvSpPr>
            <a:spLocks noGrp="1"/>
          </p:cNvSpPr>
          <p:nvPr>
            <p:ph type="sldNum" sz="quarter" idx="12"/>
          </p:nvPr>
        </p:nvSpPr>
        <p:spPr/>
        <p:txBody>
          <a:bodyPr/>
          <a:lstStyle/>
          <a:p>
            <a:fld id="{90A7C057-4E0C-4665-9BCE-A3EFD17A42DA}"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endParaRPr lang="en-GB" altLang="en-US"/>
          </a:p>
        </p:txBody>
      </p:sp>
      <p:sp>
        <p:nvSpPr>
          <p:cNvPr id="5" name="Footer Placeholder 4"/>
          <p:cNvSpPr>
            <a:spLocks noGrp="1"/>
          </p:cNvSpPr>
          <p:nvPr>
            <p:ph type="ftr" sz="quarter" idx="11"/>
          </p:nvPr>
        </p:nvSpPr>
        <p:spPr/>
        <p:txBody>
          <a:bodyPr/>
          <a:lstStyle/>
          <a:p>
            <a:endParaRPr lang="en-GB" altLang="en-US"/>
          </a:p>
        </p:txBody>
      </p:sp>
      <p:sp>
        <p:nvSpPr>
          <p:cNvPr id="6" name="Slide Number Placeholder 5"/>
          <p:cNvSpPr>
            <a:spLocks noGrp="1"/>
          </p:cNvSpPr>
          <p:nvPr>
            <p:ph type="sldNum" sz="quarter" idx="12"/>
          </p:nvPr>
        </p:nvSpPr>
        <p:spPr/>
        <p:txBody>
          <a:bodyPr/>
          <a:lstStyle/>
          <a:p>
            <a:fld id="{85553A74-4F78-455A-A380-BF6A65997A4F}"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ltLang="en-US"/>
          </a:p>
        </p:txBody>
      </p:sp>
      <p:sp>
        <p:nvSpPr>
          <p:cNvPr id="5" name="Footer Placeholder 4"/>
          <p:cNvSpPr>
            <a:spLocks noGrp="1"/>
          </p:cNvSpPr>
          <p:nvPr>
            <p:ph type="ftr" sz="quarter" idx="11"/>
          </p:nvPr>
        </p:nvSpPr>
        <p:spPr/>
        <p:txBody>
          <a:bodyPr/>
          <a:lstStyle/>
          <a:p>
            <a:endParaRPr lang="en-GB" altLang="en-US"/>
          </a:p>
        </p:txBody>
      </p:sp>
      <p:sp>
        <p:nvSpPr>
          <p:cNvPr id="6" name="Slide Number Placeholder 5"/>
          <p:cNvSpPr>
            <a:spLocks noGrp="1"/>
          </p:cNvSpPr>
          <p:nvPr>
            <p:ph type="sldNum" sz="quarter" idx="12"/>
          </p:nvPr>
        </p:nvSpPr>
        <p:spPr/>
        <p:txBody>
          <a:bodyPr/>
          <a:lstStyle/>
          <a:p>
            <a:fld id="{398913C1-5FF9-4C78-A192-FD7606D1BCE0}"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GB" altLang="en-US"/>
          </a:p>
        </p:txBody>
      </p:sp>
      <p:sp>
        <p:nvSpPr>
          <p:cNvPr id="6" name="Footer Placeholder 5"/>
          <p:cNvSpPr>
            <a:spLocks noGrp="1"/>
          </p:cNvSpPr>
          <p:nvPr>
            <p:ph type="ftr" sz="quarter" idx="11"/>
          </p:nvPr>
        </p:nvSpPr>
        <p:spPr/>
        <p:txBody>
          <a:bodyPr/>
          <a:lstStyle/>
          <a:p>
            <a:endParaRPr lang="en-GB" altLang="en-US"/>
          </a:p>
        </p:txBody>
      </p:sp>
      <p:sp>
        <p:nvSpPr>
          <p:cNvPr id="7" name="Slide Number Placeholder 6"/>
          <p:cNvSpPr>
            <a:spLocks noGrp="1"/>
          </p:cNvSpPr>
          <p:nvPr>
            <p:ph type="sldNum" sz="quarter" idx="12"/>
          </p:nvPr>
        </p:nvSpPr>
        <p:spPr/>
        <p:txBody>
          <a:bodyPr/>
          <a:lstStyle/>
          <a:p>
            <a:fld id="{D2498A9A-981A-4C23-889B-98BCB2DA7E38}"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5924" y="1812927"/>
            <a:ext cx="462836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17707" y="1812927"/>
            <a:ext cx="462836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GB" altLang="en-US"/>
          </a:p>
        </p:txBody>
      </p:sp>
      <p:sp>
        <p:nvSpPr>
          <p:cNvPr id="8" name="Footer Placeholder 7"/>
          <p:cNvSpPr>
            <a:spLocks noGrp="1"/>
          </p:cNvSpPr>
          <p:nvPr>
            <p:ph type="ftr" sz="quarter" idx="11"/>
          </p:nvPr>
        </p:nvSpPr>
        <p:spPr/>
        <p:txBody>
          <a:bodyPr/>
          <a:lstStyle/>
          <a:p>
            <a:endParaRPr lang="en-GB" altLang="en-US"/>
          </a:p>
        </p:txBody>
      </p:sp>
      <p:sp>
        <p:nvSpPr>
          <p:cNvPr id="9" name="Slide Number Placeholder 8"/>
          <p:cNvSpPr>
            <a:spLocks noGrp="1"/>
          </p:cNvSpPr>
          <p:nvPr>
            <p:ph type="sldNum" sz="quarter" idx="12"/>
          </p:nvPr>
        </p:nvSpPr>
        <p:spPr/>
        <p:txBody>
          <a:bodyPr/>
          <a:lstStyle/>
          <a:p>
            <a:fld id="{843EE1B2-A5DB-4013-BEBE-D73F17713A48}"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GB" altLang="en-US"/>
          </a:p>
        </p:txBody>
      </p:sp>
      <p:sp>
        <p:nvSpPr>
          <p:cNvPr id="4" name="Footer Placeholder 3"/>
          <p:cNvSpPr>
            <a:spLocks noGrp="1"/>
          </p:cNvSpPr>
          <p:nvPr>
            <p:ph type="ftr" sz="quarter" idx="11"/>
          </p:nvPr>
        </p:nvSpPr>
        <p:spPr/>
        <p:txBody>
          <a:bodyPr/>
          <a:lstStyle/>
          <a:p>
            <a:endParaRPr lang="en-GB" altLang="en-US"/>
          </a:p>
        </p:txBody>
      </p:sp>
      <p:sp>
        <p:nvSpPr>
          <p:cNvPr id="5" name="Slide Number Placeholder 4"/>
          <p:cNvSpPr>
            <a:spLocks noGrp="1"/>
          </p:cNvSpPr>
          <p:nvPr>
            <p:ph type="sldNum" sz="quarter" idx="12"/>
          </p:nvPr>
        </p:nvSpPr>
        <p:spPr/>
        <p:txBody>
          <a:bodyPr/>
          <a:lstStyle/>
          <a:p>
            <a:fld id="{AC1EE4C0-4F09-489F-B87C-40B24A4BF444}"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ltLang="en-US"/>
          </a:p>
        </p:txBody>
      </p:sp>
      <p:sp>
        <p:nvSpPr>
          <p:cNvPr id="3" name="Footer Placeholder 2"/>
          <p:cNvSpPr>
            <a:spLocks noGrp="1"/>
          </p:cNvSpPr>
          <p:nvPr>
            <p:ph type="ftr" sz="quarter" idx="11"/>
          </p:nvPr>
        </p:nvSpPr>
        <p:spPr/>
        <p:txBody>
          <a:bodyPr/>
          <a:lstStyle/>
          <a:p>
            <a:endParaRPr lang="en-GB" altLang="en-US"/>
          </a:p>
        </p:txBody>
      </p:sp>
      <p:sp>
        <p:nvSpPr>
          <p:cNvPr id="4" name="Slide Number Placeholder 3"/>
          <p:cNvSpPr>
            <a:spLocks noGrp="1"/>
          </p:cNvSpPr>
          <p:nvPr>
            <p:ph type="sldNum" sz="quarter" idx="12"/>
          </p:nvPr>
        </p:nvSpPr>
        <p:spPr/>
        <p:txBody>
          <a:bodyPr/>
          <a:lstStyle/>
          <a:p>
            <a:fld id="{F5D4600A-1CB3-448A-9E8C-B3BEC1D8C02C}"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tLang="en-US"/>
          </a:p>
        </p:txBody>
      </p:sp>
      <p:sp>
        <p:nvSpPr>
          <p:cNvPr id="6" name="Footer Placeholder 5"/>
          <p:cNvSpPr>
            <a:spLocks noGrp="1"/>
          </p:cNvSpPr>
          <p:nvPr>
            <p:ph type="ftr" sz="quarter" idx="11"/>
          </p:nvPr>
        </p:nvSpPr>
        <p:spPr/>
        <p:txBody>
          <a:bodyPr/>
          <a:lstStyle/>
          <a:p>
            <a:endParaRPr lang="en-GB" altLang="en-US"/>
          </a:p>
        </p:txBody>
      </p:sp>
      <p:sp>
        <p:nvSpPr>
          <p:cNvPr id="7" name="Slide Number Placeholder 6"/>
          <p:cNvSpPr>
            <a:spLocks noGrp="1"/>
          </p:cNvSpPr>
          <p:nvPr>
            <p:ph type="sldNum" sz="quarter" idx="12"/>
          </p:nvPr>
        </p:nvSpPr>
        <p:spPr/>
        <p:txBody>
          <a:bodyPr/>
          <a:lstStyle/>
          <a:p>
            <a:fld id="{D0991B55-4D83-49FE-8E3A-9C3666002D23}" type="slidenum">
              <a:rPr lang="en-GB" altLang="en-US" smtClean="0"/>
              <a:pPr/>
              <a:t>‹#›</a:t>
            </a:fld>
            <a:endParaRPr lang="en-GB"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5925" y="1387058"/>
            <a:ext cx="4397271"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345924" y="2500312"/>
            <a:ext cx="4397272"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tLang="en-US"/>
          </a:p>
        </p:txBody>
      </p:sp>
      <p:sp>
        <p:nvSpPr>
          <p:cNvPr id="6" name="Footer Placeholder 5"/>
          <p:cNvSpPr>
            <a:spLocks noGrp="1"/>
          </p:cNvSpPr>
          <p:nvPr>
            <p:ph type="ftr" sz="quarter" idx="11"/>
          </p:nvPr>
        </p:nvSpPr>
        <p:spPr/>
        <p:txBody>
          <a:bodyPr/>
          <a:lstStyle/>
          <a:p>
            <a:endParaRPr lang="en-GB" altLang="en-US"/>
          </a:p>
        </p:txBody>
      </p:sp>
      <p:sp>
        <p:nvSpPr>
          <p:cNvPr id="7" name="Slide Number Placeholder 6"/>
          <p:cNvSpPr>
            <a:spLocks noGrp="1"/>
          </p:cNvSpPr>
          <p:nvPr>
            <p:ph type="sldNum" sz="quarter" idx="12"/>
          </p:nvPr>
        </p:nvSpPr>
        <p:spPr/>
        <p:txBody>
          <a:bodyPr/>
          <a:lstStyle/>
          <a:p>
            <a:fld id="{94B6D83A-094A-4DB4-9F4A-B3D02D5C23FA}" type="slidenum">
              <a:rPr lang="en-GB" altLang="en-US" smtClean="0"/>
              <a:pPr/>
              <a:t>‹#›</a:t>
            </a:fld>
            <a:endParaRPr lang="en-GB" altLang="en-US"/>
          </a:p>
        </p:txBody>
      </p:sp>
      <p:grpSp>
        <p:nvGrpSpPr>
          <p:cNvPr id="16" name="Group 15"/>
          <p:cNvGrpSpPr/>
          <p:nvPr/>
        </p:nvGrpSpPr>
        <p:grpSpPr>
          <a:xfrm>
            <a:off x="6021539" y="994388"/>
            <a:ext cx="2462851"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6232256" y="1601512"/>
            <a:ext cx="4572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92833" y="4042576"/>
            <a:ext cx="2325260"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694185" y="1095311"/>
            <a:ext cx="2545644"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2504973" y="282934"/>
            <a:ext cx="2545644"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694183" y="5729135"/>
            <a:ext cx="2545645"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62281" y="-61709"/>
            <a:ext cx="1932143"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1232151" y="-161623"/>
            <a:ext cx="2545644"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1" y="660739"/>
            <a:ext cx="2545644"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9996709" y="-61709"/>
            <a:ext cx="2259289"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8156670" y="-61708"/>
            <a:ext cx="2545645"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9992605" y="1095309"/>
            <a:ext cx="2263392"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10742232" y="5140347"/>
            <a:ext cx="1516259"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8882282" y="4362913"/>
            <a:ext cx="2545644"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92833" y="4948766"/>
            <a:ext cx="1805147"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944629" y="4790337"/>
            <a:ext cx="2545644"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8156671" y="783989"/>
            <a:ext cx="2545644"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8612071" y="5140347"/>
            <a:ext cx="2545644"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11197605" y="597861"/>
            <a:ext cx="1058392"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8466800" y="206512"/>
            <a:ext cx="1388368"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9162837" y="1450645"/>
            <a:ext cx="1624337"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9625424" y="2049927"/>
            <a:ext cx="1388368"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10332555" y="2661634"/>
            <a:ext cx="961744"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913405" y="-100976"/>
            <a:ext cx="1591568"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2003518" y="-100976"/>
            <a:ext cx="1372037"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92831" y="-100976"/>
            <a:ext cx="787017"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369910" y="4321784"/>
            <a:ext cx="1862516"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7722842" y="6489966"/>
            <a:ext cx="148791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8170666" y="6408840"/>
            <a:ext cx="164935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10103540" y="6408842"/>
            <a:ext cx="1615211"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4764" y="4941986"/>
            <a:ext cx="814973"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92833" y="6172569"/>
            <a:ext cx="1037463"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92833" y="5158575"/>
            <a:ext cx="751365"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34344" y="482386"/>
            <a:ext cx="797888"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632278" y="836794"/>
            <a:ext cx="1214423"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425632" y="1452261"/>
            <a:ext cx="1030657"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495010" y="1886983"/>
            <a:ext cx="813821"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206235" y="1919682"/>
            <a:ext cx="695685"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9736689" y="-61709"/>
            <a:ext cx="1214424"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11624165" y="-61709"/>
            <a:ext cx="631832"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10330985" y="282934"/>
            <a:ext cx="1504695"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11886291" y="749603"/>
            <a:ext cx="369707"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10121161" y="728498"/>
            <a:ext cx="1292979"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9960055" y="1326476"/>
            <a:ext cx="81092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10173255" y="5611428"/>
            <a:ext cx="984460"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9297177" y="5242255"/>
            <a:ext cx="984460"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9992606" y="4928167"/>
            <a:ext cx="984460"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10972045" y="5666511"/>
            <a:ext cx="807512"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10770976" y="4097843"/>
            <a:ext cx="738065"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11215756" y="5057879"/>
            <a:ext cx="738065"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11584787" y="4790335"/>
            <a:ext cx="671211"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1">
                    <a:tint val="75000"/>
                  </a:schemeClr>
                </a:solidFill>
              </a:defRPr>
            </a:lvl1pPr>
          </a:lstStyle>
          <a:p>
            <a:endParaRPr lang="en-GB" altLang="en-US"/>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GB" altLang="en-US"/>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1A69391C-EC34-43C5-AE7E-528614A435A7}" type="slidenum">
              <a:rPr lang="en-GB" altLang="en-US" smtClean="0"/>
              <a:pPr/>
              <a:t>‹#›</a:t>
            </a:fld>
            <a:endParaRPr lang="en-GB" altLang="en-US"/>
          </a:p>
        </p:txBody>
      </p:sp>
      <p:sp>
        <p:nvSpPr>
          <p:cNvPr id="55" name="Oval 54"/>
          <p:cNvSpPr>
            <a:spLocks noChangeAspect="1"/>
          </p:cNvSpPr>
          <p:nvPr/>
        </p:nvSpPr>
        <p:spPr>
          <a:xfrm>
            <a:off x="2110896" y="5454223"/>
            <a:ext cx="2545645"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11427926" y="3382942"/>
            <a:ext cx="408413"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11197606" y="3536097"/>
            <a:ext cx="408413"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11477878" y="3688497"/>
            <a:ext cx="408413"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206235" y="2698929"/>
            <a:ext cx="623503"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632278" y="3166555"/>
            <a:ext cx="611693"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360345" y="3382943"/>
            <a:ext cx="469393"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115467" y="2581479"/>
            <a:ext cx="181392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8230832" y="2395417"/>
            <a:ext cx="1624337"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4245" r:id="rId1"/>
    <p:sldLayoutId id="2147484246" r:id="rId2"/>
    <p:sldLayoutId id="2147484247" r:id="rId3"/>
    <p:sldLayoutId id="2147484248" r:id="rId4"/>
    <p:sldLayoutId id="2147484249" r:id="rId5"/>
    <p:sldLayoutId id="2147484250" r:id="rId6"/>
    <p:sldLayoutId id="2147484251" r:id="rId7"/>
    <p:sldLayoutId id="2147484252" r:id="rId8"/>
    <p:sldLayoutId id="2147484253" r:id="rId9"/>
    <p:sldLayoutId id="2147484254" r:id="rId10"/>
    <p:sldLayoutId id="2147484255"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45922" y="2558838"/>
            <a:ext cx="8710517" cy="2189162"/>
          </a:xfrm>
        </p:spPr>
        <p:txBody>
          <a:bodyPr/>
          <a:lstStyle/>
          <a:p>
            <a:r>
              <a:rPr lang="en-GB" altLang="en-US" sz="4800" b="1" dirty="0">
                <a:effectLst>
                  <a:outerShdw blurRad="38100" dist="38100" dir="2700000" algn="tl">
                    <a:srgbClr val="000000">
                      <a:alpha val="43137"/>
                    </a:srgbClr>
                  </a:outerShdw>
                </a:effectLst>
              </a:rPr>
              <a:t>Computer Architecture</a:t>
            </a:r>
          </a:p>
        </p:txBody>
      </p:sp>
      <p:sp>
        <p:nvSpPr>
          <p:cNvPr id="5" name="Subtitle 4"/>
          <p:cNvSpPr>
            <a:spLocks noGrp="1"/>
          </p:cNvSpPr>
          <p:nvPr>
            <p:ph type="subTitle" idx="1"/>
          </p:nvPr>
        </p:nvSpPr>
        <p:spPr/>
        <p:txBody>
          <a:bodyPr/>
          <a:lstStyle/>
          <a:p>
            <a:endParaRPr lang="en-US"/>
          </a:p>
        </p:txBody>
      </p:sp>
      <p:sp>
        <p:nvSpPr>
          <p:cNvPr id="2056" name="Text Box 8"/>
          <p:cNvSpPr txBox="1">
            <a:spLocks noChangeArrowheads="1"/>
          </p:cNvSpPr>
          <p:nvPr/>
        </p:nvSpPr>
        <p:spPr bwMode="auto">
          <a:xfrm>
            <a:off x="1524000" y="1"/>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Stack Architecture (</a:t>
            </a:r>
            <a:r>
              <a:rPr lang="en-US" altLang="en-US" sz="2800" b="1" u="sng" dirty="0">
                <a:solidFill>
                  <a:srgbClr val="800080"/>
                </a:solidFill>
                <a:effectLst>
                  <a:outerShdw blurRad="38100" dist="38100" dir="2700000" algn="tl">
                    <a:srgbClr val="000000">
                      <a:alpha val="43137"/>
                    </a:srgbClr>
                  </a:outerShdw>
                </a:effectLst>
              </a:rPr>
              <a:t>Zero-Address machine)</a:t>
            </a:r>
          </a:p>
        </p:txBody>
      </p:sp>
      <p:sp>
        <p:nvSpPr>
          <p:cNvPr id="32" name="Rectangle 3"/>
          <p:cNvSpPr>
            <a:spLocks noGrp="1" noChangeArrowheads="1"/>
          </p:cNvSpPr>
          <p:nvPr>
            <p:ph idx="1"/>
          </p:nvPr>
        </p:nvSpPr>
        <p:spPr>
          <a:xfrm>
            <a:off x="1775520" y="1268760"/>
            <a:ext cx="7992888" cy="4968551"/>
          </a:xfrm>
        </p:spPr>
        <p:txBody>
          <a:bodyPr>
            <a:normAutofit/>
          </a:bodyPr>
          <a:lstStyle/>
          <a:p>
            <a:pPr marL="0" indent="0">
              <a:buNone/>
            </a:pPr>
            <a:r>
              <a:rPr lang="en-US" sz="3200" b="1" dirty="0"/>
              <a:t>To execute: C=A+B</a:t>
            </a:r>
          </a:p>
          <a:p>
            <a:endParaRPr lang="en-US" sz="3200" b="1" dirty="0"/>
          </a:p>
          <a:p>
            <a:r>
              <a:rPr lang="en-US" sz="3200" b="1" dirty="0"/>
              <a:t>	PUSH A</a:t>
            </a:r>
          </a:p>
          <a:p>
            <a:r>
              <a:rPr lang="en-US" sz="3200" b="1" dirty="0"/>
              <a:t>	PUSH B</a:t>
            </a:r>
          </a:p>
          <a:p>
            <a:r>
              <a:rPr lang="en-US" sz="3200" b="1" dirty="0"/>
              <a:t>	ADD</a:t>
            </a:r>
          </a:p>
          <a:p>
            <a:r>
              <a:rPr lang="en-US" sz="3200" b="1" dirty="0"/>
              <a:t>	POP C</a:t>
            </a:r>
          </a:p>
        </p:txBody>
      </p:sp>
      <p:sp>
        <p:nvSpPr>
          <p:cNvPr id="3" name="Rectangle 2"/>
          <p:cNvSpPr/>
          <p:nvPr/>
        </p:nvSpPr>
        <p:spPr>
          <a:xfrm>
            <a:off x="6888088" y="2845095"/>
            <a:ext cx="4991418" cy="1815882"/>
          </a:xfrm>
          <a:prstGeom prst="rect">
            <a:avLst/>
          </a:prstGeom>
        </p:spPr>
        <p:txBody>
          <a:bodyPr wrap="square">
            <a:spAutoFit/>
          </a:bodyPr>
          <a:lstStyle/>
          <a:p>
            <a:r>
              <a:rPr lang="en-US" sz="2800" dirty="0"/>
              <a:t>	ADD instruction has implicit operands for the stack – operands are written in the stack using PUSH instruction</a:t>
            </a:r>
          </a:p>
        </p:txBody>
      </p:sp>
    </p:spTree>
    <p:extLst>
      <p:ext uri="{BB962C8B-B14F-4D97-AF65-F5344CB8AC3E}">
        <p14:creationId xmlns:p14="http://schemas.microsoft.com/office/powerpoint/2010/main" val="83923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Accumulator Architecture</a:t>
            </a:r>
            <a:endParaRPr lang="en-US" altLang="en-US" sz="2800" b="1" u="sng" dirty="0">
              <a:solidFill>
                <a:srgbClr val="800080"/>
              </a:solidFill>
              <a:effectLst>
                <a:outerShdw blurRad="38100" dist="38100" dir="2700000" algn="tl">
                  <a:srgbClr val="000000">
                    <a:alpha val="43137"/>
                  </a:srgbClr>
                </a:outerShdw>
              </a:effectLst>
            </a:endParaRPr>
          </a:p>
        </p:txBody>
      </p:sp>
      <p:sp>
        <p:nvSpPr>
          <p:cNvPr id="3" name="Rectangle 2"/>
          <p:cNvSpPr>
            <a:spLocks noChangeArrowheads="1"/>
          </p:cNvSpPr>
          <p:nvPr/>
        </p:nvSpPr>
        <p:spPr bwMode="auto">
          <a:xfrm>
            <a:off x="9368134" y="2121410"/>
            <a:ext cx="1697038" cy="414337"/>
          </a:xfrm>
          <a:prstGeom prst="rect">
            <a:avLst/>
          </a:prstGeom>
          <a:solidFill>
            <a:srgbClr val="FF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grpSp>
        <p:nvGrpSpPr>
          <p:cNvPr id="4" name="Group 3"/>
          <p:cNvGrpSpPr>
            <a:grpSpLocks/>
          </p:cNvGrpSpPr>
          <p:nvPr/>
        </p:nvGrpSpPr>
        <p:grpSpPr bwMode="auto">
          <a:xfrm>
            <a:off x="9368134" y="3113596"/>
            <a:ext cx="1697038" cy="908050"/>
            <a:chOff x="3923" y="1933"/>
            <a:chExt cx="1044" cy="499"/>
          </a:xfrm>
        </p:grpSpPr>
        <p:sp>
          <p:nvSpPr>
            <p:cNvPr id="5" name="Line 4"/>
            <p:cNvSpPr>
              <a:spLocks noChangeShapeType="1"/>
            </p:cNvSpPr>
            <p:nvPr/>
          </p:nvSpPr>
          <p:spPr bwMode="auto">
            <a:xfrm>
              <a:off x="3923" y="1979"/>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6" name="Line 5"/>
            <p:cNvSpPr>
              <a:spLocks noChangeShapeType="1"/>
            </p:cNvSpPr>
            <p:nvPr/>
          </p:nvSpPr>
          <p:spPr bwMode="auto">
            <a:xfrm>
              <a:off x="4740" y="1933"/>
              <a:ext cx="2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Line 6"/>
            <p:cNvSpPr>
              <a:spLocks noChangeShapeType="1"/>
            </p:cNvSpPr>
            <p:nvPr/>
          </p:nvSpPr>
          <p:spPr bwMode="auto">
            <a:xfrm>
              <a:off x="4332" y="220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8" name="Line 7"/>
            <p:cNvSpPr>
              <a:spLocks noChangeShapeType="1"/>
            </p:cNvSpPr>
            <p:nvPr/>
          </p:nvSpPr>
          <p:spPr bwMode="auto">
            <a:xfrm>
              <a:off x="4150" y="2432"/>
              <a:ext cx="63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Line 8"/>
            <p:cNvSpPr>
              <a:spLocks noChangeShapeType="1"/>
            </p:cNvSpPr>
            <p:nvPr/>
          </p:nvSpPr>
          <p:spPr bwMode="auto">
            <a:xfrm flipV="1">
              <a:off x="4785" y="1933"/>
              <a:ext cx="182"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0" name="Line 9"/>
            <p:cNvSpPr>
              <a:spLocks noChangeShapeType="1"/>
            </p:cNvSpPr>
            <p:nvPr/>
          </p:nvSpPr>
          <p:spPr bwMode="auto">
            <a:xfrm flipV="1">
              <a:off x="4604" y="1933"/>
              <a:ext cx="9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1" name="Line 10"/>
            <p:cNvSpPr>
              <a:spLocks noChangeShapeType="1"/>
            </p:cNvSpPr>
            <p:nvPr/>
          </p:nvSpPr>
          <p:spPr bwMode="auto">
            <a:xfrm flipH="1" flipV="1">
              <a:off x="4195" y="1979"/>
              <a:ext cx="136" cy="2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5" name="Line 11"/>
            <p:cNvSpPr>
              <a:spLocks noChangeShapeType="1"/>
            </p:cNvSpPr>
            <p:nvPr/>
          </p:nvSpPr>
          <p:spPr bwMode="auto">
            <a:xfrm flipH="1" flipV="1">
              <a:off x="3923" y="1979"/>
              <a:ext cx="227" cy="4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16" name="Line 12"/>
          <p:cNvSpPr>
            <a:spLocks noChangeShapeType="1"/>
          </p:cNvSpPr>
          <p:nvPr/>
        </p:nvSpPr>
        <p:spPr bwMode="auto">
          <a:xfrm flipH="1">
            <a:off x="10769897" y="2789746"/>
            <a:ext cx="6350" cy="323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7" name="Line 13"/>
          <p:cNvSpPr>
            <a:spLocks noChangeShapeType="1"/>
          </p:cNvSpPr>
          <p:nvPr/>
        </p:nvSpPr>
        <p:spPr bwMode="auto">
          <a:xfrm>
            <a:off x="9590384" y="2616709"/>
            <a:ext cx="0" cy="577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8" name="Line 14"/>
          <p:cNvSpPr>
            <a:spLocks noChangeShapeType="1"/>
          </p:cNvSpPr>
          <p:nvPr/>
        </p:nvSpPr>
        <p:spPr bwMode="auto">
          <a:xfrm flipV="1">
            <a:off x="8706148" y="2369059"/>
            <a:ext cx="6619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9" name="Line 15"/>
          <p:cNvSpPr>
            <a:spLocks noChangeShapeType="1"/>
          </p:cNvSpPr>
          <p:nvPr/>
        </p:nvSpPr>
        <p:spPr bwMode="auto">
          <a:xfrm>
            <a:off x="8706147" y="2369060"/>
            <a:ext cx="0" cy="2147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0" name="Line 16"/>
          <p:cNvSpPr>
            <a:spLocks noChangeShapeType="1"/>
          </p:cNvSpPr>
          <p:nvPr/>
        </p:nvSpPr>
        <p:spPr bwMode="auto">
          <a:xfrm>
            <a:off x="8706147" y="4516946"/>
            <a:ext cx="147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1" name="Line 17"/>
          <p:cNvSpPr>
            <a:spLocks noChangeShapeType="1"/>
          </p:cNvSpPr>
          <p:nvPr/>
        </p:nvSpPr>
        <p:spPr bwMode="auto">
          <a:xfrm flipV="1">
            <a:off x="10179347" y="4021646"/>
            <a:ext cx="0" cy="495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 name="Text Box 18"/>
          <p:cNvSpPr txBox="1">
            <a:spLocks noChangeArrowheads="1"/>
          </p:cNvSpPr>
          <p:nvPr/>
        </p:nvSpPr>
        <p:spPr bwMode="auto">
          <a:xfrm>
            <a:off x="9911059" y="3653347"/>
            <a:ext cx="65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ALU</a:t>
            </a:r>
            <a:endParaRPr lang="en-US" altLang="en-US">
              <a:latin typeface="Arial" pitchFamily="34" charset="0"/>
              <a:cs typeface="Arial" pitchFamily="34" charset="0"/>
            </a:endParaRPr>
          </a:p>
        </p:txBody>
      </p:sp>
      <p:sp>
        <p:nvSpPr>
          <p:cNvPr id="23" name="Rectangle 19"/>
          <p:cNvSpPr>
            <a:spLocks noChangeArrowheads="1"/>
          </p:cNvSpPr>
          <p:nvPr/>
        </p:nvSpPr>
        <p:spPr bwMode="auto">
          <a:xfrm>
            <a:off x="7536160" y="1348296"/>
            <a:ext cx="4067175" cy="3384550"/>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24" name="Text Box 20"/>
          <p:cNvSpPr txBox="1">
            <a:spLocks noChangeArrowheads="1"/>
          </p:cNvSpPr>
          <p:nvPr/>
        </p:nvSpPr>
        <p:spPr bwMode="auto">
          <a:xfrm>
            <a:off x="7172622" y="1297497"/>
            <a:ext cx="130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Processor</a:t>
            </a:r>
            <a:endParaRPr lang="en-US" altLang="en-US">
              <a:latin typeface="Arial" pitchFamily="34" charset="0"/>
              <a:cs typeface="Arial" pitchFamily="34" charset="0"/>
            </a:endParaRPr>
          </a:p>
        </p:txBody>
      </p:sp>
      <p:sp>
        <p:nvSpPr>
          <p:cNvPr id="25" name="Rectangle 21"/>
          <p:cNvSpPr>
            <a:spLocks noChangeArrowheads="1"/>
          </p:cNvSpPr>
          <p:nvPr/>
        </p:nvSpPr>
        <p:spPr bwMode="auto">
          <a:xfrm>
            <a:off x="7536160" y="5021772"/>
            <a:ext cx="4067175" cy="1800225"/>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6" name="Text Box 22"/>
          <p:cNvSpPr txBox="1">
            <a:spLocks noChangeArrowheads="1"/>
          </p:cNvSpPr>
          <p:nvPr/>
        </p:nvSpPr>
        <p:spPr bwMode="auto">
          <a:xfrm>
            <a:off x="7148809" y="5185284"/>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Memory</a:t>
            </a:r>
            <a:endParaRPr lang="en-US" altLang="en-US">
              <a:latin typeface="Arial" pitchFamily="34" charset="0"/>
              <a:cs typeface="Arial" pitchFamily="34" charset="0"/>
            </a:endParaRPr>
          </a:p>
        </p:txBody>
      </p:sp>
      <p:sp>
        <p:nvSpPr>
          <p:cNvPr id="27" name="Rectangle 23"/>
          <p:cNvSpPr>
            <a:spLocks noChangeArrowheads="1"/>
          </p:cNvSpPr>
          <p:nvPr/>
        </p:nvSpPr>
        <p:spPr bwMode="auto">
          <a:xfrm>
            <a:off x="8831560" y="5382135"/>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8" name="Rectangle 24"/>
          <p:cNvSpPr>
            <a:spLocks noChangeArrowheads="1"/>
          </p:cNvSpPr>
          <p:nvPr/>
        </p:nvSpPr>
        <p:spPr bwMode="auto">
          <a:xfrm>
            <a:off x="8831560" y="5956810"/>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9" name="Rectangle 25"/>
          <p:cNvSpPr>
            <a:spLocks noChangeArrowheads="1"/>
          </p:cNvSpPr>
          <p:nvPr/>
        </p:nvSpPr>
        <p:spPr bwMode="auto">
          <a:xfrm>
            <a:off x="8831560" y="6245735"/>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0" name="Rectangle 26"/>
          <p:cNvSpPr>
            <a:spLocks noChangeArrowheads="1"/>
          </p:cNvSpPr>
          <p:nvPr/>
        </p:nvSpPr>
        <p:spPr bwMode="auto">
          <a:xfrm>
            <a:off x="8831560" y="5669472"/>
            <a:ext cx="2016125" cy="288925"/>
          </a:xfrm>
          <a:prstGeom prst="rect">
            <a:avLst/>
          </a:prstGeom>
          <a:solidFill>
            <a:srgbClr val="FF9933"/>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1" name="Text Box 27"/>
          <p:cNvSpPr txBox="1">
            <a:spLocks noChangeArrowheads="1"/>
          </p:cNvSpPr>
          <p:nvPr/>
        </p:nvSpPr>
        <p:spPr bwMode="auto">
          <a:xfrm>
            <a:off x="9336384" y="4732846"/>
            <a:ext cx="9731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33" name="Text Box 28"/>
          <p:cNvSpPr txBox="1">
            <a:spLocks noChangeArrowheads="1"/>
          </p:cNvSpPr>
          <p:nvPr/>
        </p:nvSpPr>
        <p:spPr bwMode="auto">
          <a:xfrm>
            <a:off x="9336384" y="6245735"/>
            <a:ext cx="9731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34" name="Line 29"/>
          <p:cNvSpPr>
            <a:spLocks noChangeShapeType="1"/>
          </p:cNvSpPr>
          <p:nvPr/>
        </p:nvSpPr>
        <p:spPr bwMode="auto">
          <a:xfrm>
            <a:off x="10776248" y="2789746"/>
            <a:ext cx="503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5" name="Line 30"/>
          <p:cNvSpPr>
            <a:spLocks noChangeShapeType="1"/>
          </p:cNvSpPr>
          <p:nvPr/>
        </p:nvSpPr>
        <p:spPr bwMode="auto">
          <a:xfrm>
            <a:off x="11279484" y="2789747"/>
            <a:ext cx="0" cy="20875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6" name="Line 31"/>
          <p:cNvSpPr>
            <a:spLocks noChangeShapeType="1"/>
          </p:cNvSpPr>
          <p:nvPr/>
        </p:nvSpPr>
        <p:spPr bwMode="auto">
          <a:xfrm flipH="1">
            <a:off x="9839622" y="4877309"/>
            <a:ext cx="14398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7" name="Line 32"/>
          <p:cNvSpPr>
            <a:spLocks noChangeShapeType="1"/>
          </p:cNvSpPr>
          <p:nvPr/>
        </p:nvSpPr>
        <p:spPr bwMode="auto">
          <a:xfrm>
            <a:off x="9839622" y="4877309"/>
            <a:ext cx="0" cy="7921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8" name="Rectangle 3"/>
          <p:cNvSpPr txBox="1">
            <a:spLocks noChangeArrowheads="1"/>
          </p:cNvSpPr>
          <p:nvPr/>
        </p:nvSpPr>
        <p:spPr>
          <a:xfrm>
            <a:off x="0" y="1268413"/>
            <a:ext cx="6951552" cy="5553584"/>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lnSpc>
                <a:spcPct val="80000"/>
              </a:lnSpc>
            </a:pPr>
            <a:r>
              <a:rPr lang="en-US" altLang="en-US" sz="2400" dirty="0"/>
              <a:t>An accumulator is a special register within the CPU that serves both as both the as the implicit source of one operand and as the result destination for arithmetic and logic operations. </a:t>
            </a:r>
          </a:p>
          <a:p>
            <a:pPr fontAlgn="auto">
              <a:lnSpc>
                <a:spcPct val="80000"/>
              </a:lnSpc>
            </a:pPr>
            <a:r>
              <a:rPr lang="en-US" altLang="en-US" sz="2400" dirty="0"/>
              <a:t>Thus, it accumulates or collect data and doesn’t serve as an address register at any time </a:t>
            </a:r>
          </a:p>
          <a:p>
            <a:pPr fontAlgn="auto">
              <a:lnSpc>
                <a:spcPct val="80000"/>
              </a:lnSpc>
            </a:pPr>
            <a:r>
              <a:rPr lang="en-US" altLang="en-US" sz="2400" dirty="0"/>
              <a:t>Limited number of accumulators - usually only one – are used</a:t>
            </a:r>
          </a:p>
          <a:p>
            <a:pPr fontAlgn="auto">
              <a:lnSpc>
                <a:spcPct val="80000"/>
              </a:lnSpc>
            </a:pPr>
            <a:r>
              <a:rPr lang="en-US" altLang="en-US" sz="2400" dirty="0"/>
              <a:t>The second operand is in the memory, thus accumulator based machines are also called 1-address machines </a:t>
            </a:r>
          </a:p>
          <a:p>
            <a:pPr fontAlgn="auto">
              <a:lnSpc>
                <a:spcPct val="80000"/>
              </a:lnSpc>
            </a:pPr>
            <a:r>
              <a:rPr lang="en-US" altLang="en-US" sz="2400" dirty="0"/>
              <a:t>They are useful when memory is expensive or when a limited number of addressing modes is to be used</a:t>
            </a:r>
          </a:p>
        </p:txBody>
      </p:sp>
    </p:spTree>
    <p:extLst>
      <p:ext uri="{BB962C8B-B14F-4D97-AF65-F5344CB8AC3E}">
        <p14:creationId xmlns:p14="http://schemas.microsoft.com/office/powerpoint/2010/main" val="19999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8">
                                            <p:txEl>
                                              <p:pRg st="2" end="2"/>
                                            </p:txEl>
                                          </p:spTgt>
                                        </p:tgtEl>
                                        <p:attrNameLst>
                                          <p:attrName>style.visibility</p:attrName>
                                        </p:attrNameLst>
                                      </p:cBhvr>
                                      <p:to>
                                        <p:strVal val="visible"/>
                                      </p:to>
                                    </p:set>
                                    <p:anim calcmode="lin" valueType="num">
                                      <p:cBhvr additive="base">
                                        <p:cTn id="19" dur="500" fill="hold"/>
                                        <p:tgtEl>
                                          <p:spTgt spid="38">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Accumulator Architecture</a:t>
            </a:r>
            <a:endParaRPr lang="en-US" altLang="en-US" sz="2800" b="1" u="sng" dirty="0">
              <a:solidFill>
                <a:srgbClr val="800080"/>
              </a:solidFill>
              <a:effectLst>
                <a:outerShdw blurRad="38100" dist="38100" dir="2700000" algn="tl">
                  <a:srgbClr val="000000">
                    <a:alpha val="43137"/>
                  </a:srgbClr>
                </a:outerShdw>
              </a:effectLst>
            </a:endParaRPr>
          </a:p>
        </p:txBody>
      </p:sp>
      <p:sp>
        <p:nvSpPr>
          <p:cNvPr id="38" name="Rectangle 3"/>
          <p:cNvSpPr>
            <a:spLocks noGrp="1" noChangeArrowheads="1"/>
          </p:cNvSpPr>
          <p:nvPr>
            <p:ph idx="1"/>
          </p:nvPr>
        </p:nvSpPr>
        <p:spPr>
          <a:xfrm>
            <a:off x="1524000" y="1268760"/>
            <a:ext cx="7992888" cy="4968551"/>
          </a:xfrm>
        </p:spPr>
        <p:txBody>
          <a:bodyPr>
            <a:normAutofit/>
          </a:bodyPr>
          <a:lstStyle/>
          <a:p>
            <a:pPr marL="0" indent="0">
              <a:buNone/>
            </a:pPr>
            <a:r>
              <a:rPr lang="en-US" sz="3200" b="1" dirty="0"/>
              <a:t>To execute: C=A+B</a:t>
            </a:r>
          </a:p>
          <a:p>
            <a:endParaRPr lang="en-US" sz="3200" b="1" dirty="0"/>
          </a:p>
          <a:p>
            <a:r>
              <a:rPr lang="en-US" sz="3200" b="1" dirty="0"/>
              <a:t>	Load A</a:t>
            </a:r>
          </a:p>
          <a:p>
            <a:r>
              <a:rPr lang="en-US" sz="3200" b="1" dirty="0"/>
              <a:t>	ADD B</a:t>
            </a:r>
          </a:p>
          <a:p>
            <a:r>
              <a:rPr lang="en-US" sz="3200" b="1" dirty="0"/>
              <a:t>	Store C</a:t>
            </a:r>
          </a:p>
        </p:txBody>
      </p:sp>
      <p:sp>
        <p:nvSpPr>
          <p:cNvPr id="2" name="Rectangle 1"/>
          <p:cNvSpPr/>
          <p:nvPr/>
        </p:nvSpPr>
        <p:spPr>
          <a:xfrm>
            <a:off x="5735960" y="3212976"/>
            <a:ext cx="6096000" cy="1815882"/>
          </a:xfrm>
          <a:prstGeom prst="rect">
            <a:avLst/>
          </a:prstGeom>
        </p:spPr>
        <p:txBody>
          <a:bodyPr>
            <a:spAutoFit/>
          </a:bodyPr>
          <a:lstStyle/>
          <a:p>
            <a:pPr eaLnBrk="1" hangingPunct="1">
              <a:buFont typeface="Wingdings" panose="05000000000000000000" pitchFamily="2" charset="2"/>
              <a:buNone/>
            </a:pPr>
            <a:r>
              <a:rPr lang="en-US" altLang="en-US" sz="2800" dirty="0"/>
              <a:t>ADD instruction has implicit operand A for the accumulator, written using LOAD instruction; and the second operand B is in memory at address B</a:t>
            </a:r>
          </a:p>
        </p:txBody>
      </p:sp>
    </p:spTree>
    <p:extLst>
      <p:ext uri="{BB962C8B-B14F-4D97-AF65-F5344CB8AC3E}">
        <p14:creationId xmlns:p14="http://schemas.microsoft.com/office/powerpoint/2010/main" val="1136022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38" name="Rectangle 3"/>
          <p:cNvSpPr txBox="1">
            <a:spLocks noChangeArrowheads="1"/>
          </p:cNvSpPr>
          <p:nvPr/>
        </p:nvSpPr>
        <p:spPr>
          <a:xfrm>
            <a:off x="0" y="1046059"/>
            <a:ext cx="11856640" cy="5545137"/>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fontScale="92500"/>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spcAft>
                <a:spcPct val="5000"/>
              </a:spcAft>
            </a:pPr>
            <a:r>
              <a:rPr lang="en-US" altLang="en-US" sz="2800" dirty="0" smtClean="0"/>
              <a:t>Many general purpose registers are available within CPU</a:t>
            </a:r>
          </a:p>
          <a:p>
            <a:pPr fontAlgn="auto">
              <a:spcAft>
                <a:spcPct val="5000"/>
              </a:spcAft>
            </a:pPr>
            <a:r>
              <a:rPr lang="en-US" altLang="en-US" sz="2800" dirty="0" smtClean="0"/>
              <a:t>Generally, CPU registers do not have dedicated functions and can be used for a variety of purposes – address, data and control </a:t>
            </a:r>
          </a:p>
          <a:p>
            <a:pPr fontAlgn="auto">
              <a:spcAft>
                <a:spcPct val="5000"/>
              </a:spcAft>
            </a:pPr>
            <a:r>
              <a:rPr lang="en-US" altLang="en-US" sz="2800" dirty="0" smtClean="0"/>
              <a:t>A relatively small number of bits in the instruction is needed to identify the register</a:t>
            </a:r>
          </a:p>
          <a:p>
            <a:pPr fontAlgn="auto">
              <a:spcAft>
                <a:spcPct val="5000"/>
              </a:spcAft>
            </a:pPr>
            <a:r>
              <a:rPr lang="en-US" altLang="en-US" sz="2800" dirty="0" smtClean="0"/>
              <a:t>In addition to the GPRs, there are many dedicated or special-purpose registers as well, but many of them are not “visible” to the programmer</a:t>
            </a:r>
          </a:p>
          <a:p>
            <a:pPr fontAlgn="auto">
              <a:spcAft>
                <a:spcPct val="5000"/>
              </a:spcAft>
            </a:pPr>
            <a:r>
              <a:rPr lang="en-US" altLang="en-US" sz="2800" dirty="0" smtClean="0"/>
              <a:t>GPR architecture has explicit operands either in register or memory thus there may exist: </a:t>
            </a:r>
          </a:p>
          <a:p>
            <a:pPr fontAlgn="auto">
              <a:spcBef>
                <a:spcPct val="0"/>
              </a:spcBef>
              <a:spcAft>
                <a:spcPct val="20000"/>
              </a:spcAft>
              <a:buFont typeface="Wingdings" panose="05000000000000000000" pitchFamily="2" charset="2"/>
              <a:buNone/>
            </a:pPr>
            <a:r>
              <a:rPr lang="en-US" altLang="en-US" sz="2400" b="1" dirty="0" smtClean="0">
                <a:solidFill>
                  <a:srgbClr val="FFFF00"/>
                </a:solidFill>
              </a:rPr>
              <a:t>	</a:t>
            </a:r>
            <a:r>
              <a:rPr lang="en-US" altLang="en-US" sz="2000" b="1" dirty="0" smtClean="0">
                <a:solidFill>
                  <a:srgbClr val="FFFF00"/>
                </a:solidFill>
              </a:rPr>
              <a:t>-	Register – memory architecture </a:t>
            </a:r>
          </a:p>
          <a:p>
            <a:pPr fontAlgn="auto">
              <a:spcBef>
                <a:spcPct val="0"/>
              </a:spcBef>
              <a:spcAft>
                <a:spcPct val="20000"/>
              </a:spcAft>
              <a:buFont typeface="Wingdings" panose="05000000000000000000" pitchFamily="2" charset="2"/>
              <a:buNone/>
            </a:pPr>
            <a:r>
              <a:rPr lang="en-US" altLang="en-US" sz="2000" b="1" dirty="0" smtClean="0">
                <a:solidFill>
                  <a:srgbClr val="FFFF00"/>
                </a:solidFill>
              </a:rPr>
              <a:t>	-	Register – Register </a:t>
            </a:r>
            <a:r>
              <a:rPr lang="en-US" altLang="en-US" sz="2000" b="1" dirty="0" smtClean="0"/>
              <a:t>(Load/Store)</a:t>
            </a:r>
            <a:r>
              <a:rPr lang="en-US" altLang="en-US" sz="2000" b="1" dirty="0" smtClean="0">
                <a:solidFill>
                  <a:srgbClr val="FFFF00"/>
                </a:solidFill>
              </a:rPr>
              <a:t> Architecture</a:t>
            </a:r>
          </a:p>
          <a:p>
            <a:pPr fontAlgn="auto">
              <a:spcBef>
                <a:spcPct val="0"/>
              </a:spcBef>
              <a:spcAft>
                <a:spcPct val="20000"/>
              </a:spcAft>
              <a:buFont typeface="Wingdings" panose="05000000000000000000" pitchFamily="2" charset="2"/>
              <a:buNone/>
            </a:pPr>
            <a:r>
              <a:rPr lang="en-US" altLang="en-US" sz="2000" b="1" dirty="0" smtClean="0">
                <a:solidFill>
                  <a:srgbClr val="FFFF00"/>
                </a:solidFill>
              </a:rPr>
              <a:t>	-	Memory – Memory Architecture</a:t>
            </a:r>
            <a:endParaRPr lang="en-US" altLang="en-US" sz="2000" b="1" dirty="0">
              <a:solidFill>
                <a:srgbClr val="FFFF00"/>
              </a:solidFill>
            </a:endParaRPr>
          </a:p>
        </p:txBody>
      </p:sp>
    </p:spTree>
    <p:extLst>
      <p:ext uri="{BB962C8B-B14F-4D97-AF65-F5344CB8AC3E}">
        <p14:creationId xmlns:p14="http://schemas.microsoft.com/office/powerpoint/2010/main" val="389810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8">
                                            <p:txEl>
                                              <p:pRg st="2" end="2"/>
                                            </p:txEl>
                                          </p:spTgt>
                                        </p:tgtEl>
                                        <p:attrNameLst>
                                          <p:attrName>style.visibility</p:attrName>
                                        </p:attrNameLst>
                                      </p:cBhvr>
                                      <p:to>
                                        <p:strVal val="visible"/>
                                      </p:to>
                                    </p:set>
                                    <p:anim calcmode="lin" valueType="num">
                                      <p:cBhvr additive="base">
                                        <p:cTn id="19" dur="500" fill="hold"/>
                                        <p:tgtEl>
                                          <p:spTgt spid="38">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8">
                                            <p:txEl>
                                              <p:pRg st="3" end="3"/>
                                            </p:txEl>
                                          </p:spTgt>
                                        </p:tgtEl>
                                        <p:attrNameLst>
                                          <p:attrName>style.visibility</p:attrName>
                                        </p:attrNameLst>
                                      </p:cBhvr>
                                      <p:to>
                                        <p:strVal val="visible"/>
                                      </p:to>
                                    </p:set>
                                    <p:anim calcmode="lin" valueType="num">
                                      <p:cBhvr additive="base">
                                        <p:cTn id="25" dur="500" fill="hold"/>
                                        <p:tgtEl>
                                          <p:spTgt spid="38">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8">
                                            <p:txEl>
                                              <p:pRg st="4" end="4"/>
                                            </p:txEl>
                                          </p:spTgt>
                                        </p:tgtEl>
                                        <p:attrNameLst>
                                          <p:attrName>style.visibility</p:attrName>
                                        </p:attrNameLst>
                                      </p:cBhvr>
                                      <p:to>
                                        <p:strVal val="visible"/>
                                      </p:to>
                                    </p:set>
                                    <p:anim calcmode="lin" valueType="num">
                                      <p:cBhvr additive="base">
                                        <p:cTn id="31" dur="500" fill="hold"/>
                                        <p:tgtEl>
                                          <p:spTgt spid="38">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
                                            <p:txEl>
                                              <p:pRg st="5" end="5"/>
                                            </p:txEl>
                                          </p:spTgt>
                                        </p:tgtEl>
                                        <p:attrNameLst>
                                          <p:attrName>style.visibility</p:attrName>
                                        </p:attrNameLst>
                                      </p:cBhvr>
                                      <p:to>
                                        <p:strVal val="visible"/>
                                      </p:to>
                                    </p:set>
                                    <p:anim calcmode="lin" valueType="num">
                                      <p:cBhvr additive="base">
                                        <p:cTn id="37" dur="500" fill="hold"/>
                                        <p:tgtEl>
                                          <p:spTgt spid="38">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8">
                                            <p:txEl>
                                              <p:pRg st="6" end="6"/>
                                            </p:txEl>
                                          </p:spTgt>
                                        </p:tgtEl>
                                        <p:attrNameLst>
                                          <p:attrName>style.visibility</p:attrName>
                                        </p:attrNameLst>
                                      </p:cBhvr>
                                      <p:to>
                                        <p:strVal val="visible"/>
                                      </p:to>
                                    </p:set>
                                    <p:anim calcmode="lin" valueType="num">
                                      <p:cBhvr additive="base">
                                        <p:cTn id="43" dur="500" fill="hold"/>
                                        <p:tgtEl>
                                          <p:spTgt spid="38">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8">
                                            <p:txEl>
                                              <p:pRg st="7" end="7"/>
                                            </p:txEl>
                                          </p:spTgt>
                                        </p:tgtEl>
                                        <p:attrNameLst>
                                          <p:attrName>style.visibility</p:attrName>
                                        </p:attrNameLst>
                                      </p:cBhvr>
                                      <p:to>
                                        <p:strVal val="visible"/>
                                      </p:to>
                                    </p:set>
                                    <p:anim calcmode="lin" valueType="num">
                                      <p:cBhvr additive="base">
                                        <p:cTn id="49" dur="500" fill="hold"/>
                                        <p:tgtEl>
                                          <p:spTgt spid="38">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8">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r>
              <a:rPr lang="en-US" sz="2400" b="1" dirty="0"/>
              <a:t>Register – Memory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3" name="Rectangle 2"/>
          <p:cNvSpPr>
            <a:spLocks noChangeArrowheads="1"/>
          </p:cNvSpPr>
          <p:nvPr/>
        </p:nvSpPr>
        <p:spPr bwMode="auto">
          <a:xfrm>
            <a:off x="9495880" y="2466308"/>
            <a:ext cx="1685925" cy="280987"/>
          </a:xfrm>
          <a:prstGeom prst="rect">
            <a:avLst/>
          </a:prstGeom>
          <a:solidFill>
            <a:srgbClr val="FF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R1</a:t>
            </a:r>
            <a:endParaRPr lang="en-US" altLang="en-US">
              <a:latin typeface="Arial" pitchFamily="34" charset="0"/>
              <a:cs typeface="Arial" pitchFamily="34" charset="0"/>
            </a:endParaRPr>
          </a:p>
        </p:txBody>
      </p:sp>
      <p:grpSp>
        <p:nvGrpSpPr>
          <p:cNvPr id="4" name="Group 3"/>
          <p:cNvGrpSpPr>
            <a:grpSpLocks/>
          </p:cNvGrpSpPr>
          <p:nvPr/>
        </p:nvGrpSpPr>
        <p:grpSpPr bwMode="auto">
          <a:xfrm>
            <a:off x="9527630" y="3252120"/>
            <a:ext cx="1685925" cy="792163"/>
            <a:chOff x="3923" y="1933"/>
            <a:chExt cx="1044" cy="499"/>
          </a:xfrm>
        </p:grpSpPr>
        <p:sp>
          <p:nvSpPr>
            <p:cNvPr id="5" name="Line 4"/>
            <p:cNvSpPr>
              <a:spLocks noChangeShapeType="1"/>
            </p:cNvSpPr>
            <p:nvPr/>
          </p:nvSpPr>
          <p:spPr bwMode="auto">
            <a:xfrm>
              <a:off x="3923" y="1979"/>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6" name="Line 5"/>
            <p:cNvSpPr>
              <a:spLocks noChangeShapeType="1"/>
            </p:cNvSpPr>
            <p:nvPr/>
          </p:nvSpPr>
          <p:spPr bwMode="auto">
            <a:xfrm>
              <a:off x="4740" y="1933"/>
              <a:ext cx="2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Line 6"/>
            <p:cNvSpPr>
              <a:spLocks noChangeShapeType="1"/>
            </p:cNvSpPr>
            <p:nvPr/>
          </p:nvSpPr>
          <p:spPr bwMode="auto">
            <a:xfrm>
              <a:off x="4332" y="220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8" name="Line 7"/>
            <p:cNvSpPr>
              <a:spLocks noChangeShapeType="1"/>
            </p:cNvSpPr>
            <p:nvPr/>
          </p:nvSpPr>
          <p:spPr bwMode="auto">
            <a:xfrm>
              <a:off x="4150" y="2432"/>
              <a:ext cx="63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Line 8"/>
            <p:cNvSpPr>
              <a:spLocks noChangeShapeType="1"/>
            </p:cNvSpPr>
            <p:nvPr/>
          </p:nvSpPr>
          <p:spPr bwMode="auto">
            <a:xfrm flipV="1">
              <a:off x="4785" y="1933"/>
              <a:ext cx="182"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0" name="Line 9"/>
            <p:cNvSpPr>
              <a:spLocks noChangeShapeType="1"/>
            </p:cNvSpPr>
            <p:nvPr/>
          </p:nvSpPr>
          <p:spPr bwMode="auto">
            <a:xfrm flipV="1">
              <a:off x="4604" y="1933"/>
              <a:ext cx="9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1" name="Line 10"/>
            <p:cNvSpPr>
              <a:spLocks noChangeShapeType="1"/>
            </p:cNvSpPr>
            <p:nvPr/>
          </p:nvSpPr>
          <p:spPr bwMode="auto">
            <a:xfrm flipH="1" flipV="1">
              <a:off x="4195" y="1979"/>
              <a:ext cx="136" cy="2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5" name="Line 11"/>
            <p:cNvSpPr>
              <a:spLocks noChangeShapeType="1"/>
            </p:cNvSpPr>
            <p:nvPr/>
          </p:nvSpPr>
          <p:spPr bwMode="auto">
            <a:xfrm flipH="1" flipV="1">
              <a:off x="3923" y="1979"/>
              <a:ext cx="227" cy="4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16" name="Line 12"/>
          <p:cNvSpPr>
            <a:spLocks noChangeShapeType="1"/>
          </p:cNvSpPr>
          <p:nvPr/>
        </p:nvSpPr>
        <p:spPr bwMode="auto">
          <a:xfrm flipH="1">
            <a:off x="10919866" y="2969545"/>
            <a:ext cx="6350" cy="282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7" name="Line 13"/>
          <p:cNvSpPr>
            <a:spLocks noChangeShapeType="1"/>
          </p:cNvSpPr>
          <p:nvPr/>
        </p:nvSpPr>
        <p:spPr bwMode="auto">
          <a:xfrm>
            <a:off x="9748291" y="2818733"/>
            <a:ext cx="0"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8" name="Line 14"/>
          <p:cNvSpPr>
            <a:spLocks noChangeShapeType="1"/>
          </p:cNvSpPr>
          <p:nvPr/>
        </p:nvSpPr>
        <p:spPr bwMode="auto">
          <a:xfrm flipV="1">
            <a:off x="8849767" y="2150394"/>
            <a:ext cx="6588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9" name="Line 15"/>
          <p:cNvSpPr>
            <a:spLocks noChangeShapeType="1"/>
          </p:cNvSpPr>
          <p:nvPr/>
        </p:nvSpPr>
        <p:spPr bwMode="auto">
          <a:xfrm>
            <a:off x="8832304" y="2169444"/>
            <a:ext cx="0" cy="23050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0" name="Line 16"/>
          <p:cNvSpPr>
            <a:spLocks noChangeShapeType="1"/>
          </p:cNvSpPr>
          <p:nvPr/>
        </p:nvSpPr>
        <p:spPr bwMode="auto">
          <a:xfrm>
            <a:off x="8868817" y="4477669"/>
            <a:ext cx="14636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1" name="Line 17"/>
          <p:cNvSpPr>
            <a:spLocks noChangeShapeType="1"/>
          </p:cNvSpPr>
          <p:nvPr/>
        </p:nvSpPr>
        <p:spPr bwMode="auto">
          <a:xfrm flipV="1">
            <a:off x="10332491" y="4044283"/>
            <a:ext cx="0" cy="4333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 name="Text Box 18"/>
          <p:cNvSpPr txBox="1">
            <a:spLocks noChangeArrowheads="1"/>
          </p:cNvSpPr>
          <p:nvPr/>
        </p:nvSpPr>
        <p:spPr bwMode="auto">
          <a:xfrm>
            <a:off x="10064204" y="3723607"/>
            <a:ext cx="65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ALU</a:t>
            </a:r>
            <a:endParaRPr lang="en-US" altLang="en-US">
              <a:latin typeface="Arial" pitchFamily="34" charset="0"/>
              <a:cs typeface="Arial" pitchFamily="34" charset="0"/>
            </a:endParaRPr>
          </a:p>
        </p:txBody>
      </p:sp>
      <p:sp>
        <p:nvSpPr>
          <p:cNvPr id="23" name="Rectangle 19"/>
          <p:cNvSpPr>
            <a:spLocks noChangeArrowheads="1"/>
          </p:cNvSpPr>
          <p:nvPr/>
        </p:nvSpPr>
        <p:spPr bwMode="auto">
          <a:xfrm>
            <a:off x="7706767" y="1710658"/>
            <a:ext cx="4041775" cy="2955925"/>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24" name="Rectangle 20"/>
          <p:cNvSpPr>
            <a:spLocks noChangeArrowheads="1"/>
          </p:cNvSpPr>
          <p:nvPr/>
        </p:nvSpPr>
        <p:spPr bwMode="auto">
          <a:xfrm>
            <a:off x="7706767" y="4918995"/>
            <a:ext cx="4041775" cy="1571625"/>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5" name="Text Box 21"/>
          <p:cNvSpPr txBox="1">
            <a:spLocks noChangeArrowheads="1"/>
          </p:cNvSpPr>
          <p:nvPr/>
        </p:nvSpPr>
        <p:spPr bwMode="auto">
          <a:xfrm>
            <a:off x="7317829" y="5061870"/>
            <a:ext cx="1060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Memory</a:t>
            </a:r>
            <a:endParaRPr lang="en-US" altLang="en-US">
              <a:latin typeface="Arial" pitchFamily="34" charset="0"/>
              <a:cs typeface="Arial" pitchFamily="34" charset="0"/>
            </a:endParaRPr>
          </a:p>
        </p:txBody>
      </p:sp>
      <p:sp>
        <p:nvSpPr>
          <p:cNvPr id="26" name="Rectangle 22"/>
          <p:cNvSpPr>
            <a:spLocks noChangeArrowheads="1"/>
          </p:cNvSpPr>
          <p:nvPr/>
        </p:nvSpPr>
        <p:spPr bwMode="auto">
          <a:xfrm>
            <a:off x="8994230" y="5233320"/>
            <a:ext cx="2003425" cy="25241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7" name="Rectangle 23"/>
          <p:cNvSpPr>
            <a:spLocks noChangeArrowheads="1"/>
          </p:cNvSpPr>
          <p:nvPr/>
        </p:nvSpPr>
        <p:spPr bwMode="auto">
          <a:xfrm>
            <a:off x="8994230" y="5734970"/>
            <a:ext cx="2003425" cy="25241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8" name="Rectangle 24"/>
          <p:cNvSpPr>
            <a:spLocks noChangeArrowheads="1"/>
          </p:cNvSpPr>
          <p:nvPr/>
        </p:nvSpPr>
        <p:spPr bwMode="auto">
          <a:xfrm>
            <a:off x="8994230" y="5987382"/>
            <a:ext cx="2003425" cy="25241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29" name="Rectangle 25"/>
          <p:cNvSpPr>
            <a:spLocks noChangeArrowheads="1"/>
          </p:cNvSpPr>
          <p:nvPr/>
        </p:nvSpPr>
        <p:spPr bwMode="auto">
          <a:xfrm>
            <a:off x="8994230" y="5484145"/>
            <a:ext cx="2003425" cy="252413"/>
          </a:xfrm>
          <a:prstGeom prst="rect">
            <a:avLst/>
          </a:prstGeom>
          <a:solidFill>
            <a:srgbClr val="FF9933"/>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0" name="Text Box 26"/>
          <p:cNvSpPr txBox="1">
            <a:spLocks noChangeArrowheads="1"/>
          </p:cNvSpPr>
          <p:nvPr/>
        </p:nvSpPr>
        <p:spPr bwMode="auto">
          <a:xfrm>
            <a:off x="9492705" y="4666583"/>
            <a:ext cx="973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31" name="Text Box 27"/>
          <p:cNvSpPr txBox="1">
            <a:spLocks noChangeArrowheads="1"/>
          </p:cNvSpPr>
          <p:nvPr/>
        </p:nvSpPr>
        <p:spPr bwMode="auto">
          <a:xfrm>
            <a:off x="9492705" y="5987383"/>
            <a:ext cx="973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32" name="Line 28"/>
          <p:cNvSpPr>
            <a:spLocks noChangeShapeType="1"/>
          </p:cNvSpPr>
          <p:nvPr/>
        </p:nvSpPr>
        <p:spPr bwMode="auto">
          <a:xfrm>
            <a:off x="10926217" y="2969544"/>
            <a:ext cx="5000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3" name="Line 29"/>
          <p:cNvSpPr>
            <a:spLocks noChangeShapeType="1"/>
          </p:cNvSpPr>
          <p:nvPr/>
        </p:nvSpPr>
        <p:spPr bwMode="auto">
          <a:xfrm>
            <a:off x="11426279" y="2969544"/>
            <a:ext cx="0" cy="1822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4" name="Line 30"/>
          <p:cNvSpPr>
            <a:spLocks noChangeShapeType="1"/>
          </p:cNvSpPr>
          <p:nvPr/>
        </p:nvSpPr>
        <p:spPr bwMode="auto">
          <a:xfrm flipH="1">
            <a:off x="9995941" y="4791994"/>
            <a:ext cx="14303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5" name="Line 31"/>
          <p:cNvSpPr>
            <a:spLocks noChangeShapeType="1"/>
          </p:cNvSpPr>
          <p:nvPr/>
        </p:nvSpPr>
        <p:spPr bwMode="auto">
          <a:xfrm>
            <a:off x="9995941" y="4791994"/>
            <a:ext cx="0" cy="692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6" name="Rectangle 32"/>
          <p:cNvSpPr>
            <a:spLocks noChangeArrowheads="1"/>
          </p:cNvSpPr>
          <p:nvPr/>
        </p:nvSpPr>
        <p:spPr bwMode="auto">
          <a:xfrm>
            <a:off x="9495880" y="1963069"/>
            <a:ext cx="1685925" cy="280988"/>
          </a:xfrm>
          <a:prstGeom prst="rect">
            <a:avLst/>
          </a:prstGeom>
          <a:solidFill>
            <a:srgbClr val="CC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R3</a:t>
            </a:r>
            <a:endParaRPr lang="en-US" altLang="en-US">
              <a:latin typeface="Arial" pitchFamily="34" charset="0"/>
              <a:cs typeface="Arial" pitchFamily="34" charset="0"/>
            </a:endParaRPr>
          </a:p>
        </p:txBody>
      </p:sp>
      <p:sp>
        <p:nvSpPr>
          <p:cNvPr id="37" name="Rectangle 33"/>
          <p:cNvSpPr>
            <a:spLocks noChangeArrowheads="1"/>
          </p:cNvSpPr>
          <p:nvPr/>
        </p:nvSpPr>
        <p:spPr bwMode="auto">
          <a:xfrm>
            <a:off x="9495880" y="2213894"/>
            <a:ext cx="1685925" cy="280988"/>
          </a:xfrm>
          <a:prstGeom prst="rect">
            <a:avLst/>
          </a:prstGeom>
          <a:solidFill>
            <a:srgbClr val="FF993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R2</a:t>
            </a:r>
            <a:endParaRPr lang="en-US" altLang="en-US">
              <a:latin typeface="Arial" pitchFamily="34" charset="0"/>
              <a:cs typeface="Arial" pitchFamily="34" charset="0"/>
            </a:endParaRPr>
          </a:p>
        </p:txBody>
      </p:sp>
      <p:sp>
        <p:nvSpPr>
          <p:cNvPr id="39" name="Text Box 34"/>
          <p:cNvSpPr txBox="1">
            <a:spLocks noChangeArrowheads="1"/>
          </p:cNvSpPr>
          <p:nvPr/>
        </p:nvSpPr>
        <p:spPr bwMode="auto">
          <a:xfrm>
            <a:off x="9768930" y="1450308"/>
            <a:ext cx="973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40" name="Text Box 35"/>
          <p:cNvSpPr txBox="1">
            <a:spLocks noChangeArrowheads="1"/>
          </p:cNvSpPr>
          <p:nvPr/>
        </p:nvSpPr>
        <p:spPr bwMode="auto">
          <a:xfrm>
            <a:off x="9849891" y="2528219"/>
            <a:ext cx="9731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41" name="Text Box 36"/>
          <p:cNvSpPr txBox="1">
            <a:spLocks noChangeArrowheads="1"/>
          </p:cNvSpPr>
          <p:nvPr/>
        </p:nvSpPr>
        <p:spPr bwMode="auto">
          <a:xfrm>
            <a:off x="7416254" y="2590132"/>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Processor</a:t>
            </a:r>
            <a:endParaRPr lang="en-US" altLang="en-US">
              <a:latin typeface="Arial" pitchFamily="34" charset="0"/>
              <a:cs typeface="Arial" pitchFamily="34" charset="0"/>
            </a:endParaRPr>
          </a:p>
        </p:txBody>
      </p:sp>
      <p:sp>
        <p:nvSpPr>
          <p:cNvPr id="38" name="Rectangle 3"/>
          <p:cNvSpPr txBox="1">
            <a:spLocks noChangeArrowheads="1"/>
          </p:cNvSpPr>
          <p:nvPr/>
        </p:nvSpPr>
        <p:spPr>
          <a:xfrm>
            <a:off x="178594" y="1704434"/>
            <a:ext cx="6681242" cy="5111750"/>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spcBef>
                <a:spcPct val="0"/>
              </a:spcBef>
              <a:spcAft>
                <a:spcPct val="20000"/>
              </a:spcAft>
            </a:pPr>
            <a:r>
              <a:rPr lang="en-US" altLang="en-US" sz="2800" dirty="0"/>
              <a:t>One explicit operand is in a register and one in memory and the result goes into the </a:t>
            </a:r>
            <a:r>
              <a:rPr lang="en-US" altLang="en-US" sz="2800" dirty="0" smtClean="0"/>
              <a:t>register</a:t>
            </a:r>
          </a:p>
          <a:p>
            <a:pPr fontAlgn="auto">
              <a:spcBef>
                <a:spcPct val="0"/>
              </a:spcBef>
              <a:spcAft>
                <a:spcPct val="20000"/>
              </a:spcAft>
            </a:pPr>
            <a:endParaRPr lang="en-US" altLang="en-US" sz="2800" dirty="0"/>
          </a:p>
          <a:p>
            <a:pPr fontAlgn="auto">
              <a:spcBef>
                <a:spcPct val="0"/>
              </a:spcBef>
              <a:spcAft>
                <a:spcPct val="20000"/>
              </a:spcAft>
            </a:pPr>
            <a:r>
              <a:rPr lang="en-US" altLang="en-US" sz="2800" dirty="0"/>
              <a:t>The operand in memory is accessed </a:t>
            </a:r>
            <a:r>
              <a:rPr lang="en-US" altLang="en-US" sz="2800" dirty="0" smtClean="0"/>
              <a:t>directly</a:t>
            </a:r>
          </a:p>
          <a:p>
            <a:pPr fontAlgn="auto">
              <a:spcBef>
                <a:spcPct val="0"/>
              </a:spcBef>
              <a:spcAft>
                <a:spcPct val="20000"/>
              </a:spcAft>
            </a:pPr>
            <a:endParaRPr lang="en-US" altLang="en-US" sz="2800" dirty="0"/>
          </a:p>
          <a:p>
            <a:pPr fontAlgn="auto">
              <a:lnSpc>
                <a:spcPct val="80000"/>
              </a:lnSpc>
              <a:buFont typeface="Wingdings" panose="05000000000000000000" pitchFamily="2" charset="2"/>
              <a:buNone/>
            </a:pPr>
            <a:endParaRPr lang="en-US" altLang="en-US" sz="2800" dirty="0"/>
          </a:p>
        </p:txBody>
      </p:sp>
    </p:spTree>
    <p:extLst>
      <p:ext uri="{BB962C8B-B14F-4D97-AF65-F5344CB8AC3E}">
        <p14:creationId xmlns:p14="http://schemas.microsoft.com/office/powerpoint/2010/main" val="1836713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
                                            <p:txEl>
                                              <p:pRg st="2" end="2"/>
                                            </p:txEl>
                                          </p:spTgt>
                                        </p:tgtEl>
                                        <p:attrNameLst>
                                          <p:attrName>style.visibility</p:attrName>
                                        </p:attrNameLst>
                                      </p:cBhvr>
                                      <p:to>
                                        <p:strVal val="visible"/>
                                      </p:to>
                                    </p:set>
                                    <p:anim calcmode="lin" valueType="num">
                                      <p:cBhvr additive="base">
                                        <p:cTn id="13" dur="500" fill="hold"/>
                                        <p:tgtEl>
                                          <p:spTgt spid="38">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r>
              <a:rPr lang="en-US" sz="2400" b="1" dirty="0"/>
              <a:t>Register – Memory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151112" y="1323058"/>
            <a:ext cx="7992888" cy="4968551"/>
          </a:xfrm>
        </p:spPr>
        <p:txBody>
          <a:bodyPr>
            <a:normAutofit/>
          </a:bodyPr>
          <a:lstStyle/>
          <a:p>
            <a:pPr marL="0" indent="0">
              <a:buNone/>
            </a:pPr>
            <a:r>
              <a:rPr lang="en-US" sz="3200" b="1" dirty="0"/>
              <a:t>To execute: C=A+B</a:t>
            </a:r>
          </a:p>
          <a:p>
            <a:endParaRPr lang="en-US" sz="3200" b="1" dirty="0"/>
          </a:p>
          <a:p>
            <a:r>
              <a:rPr lang="pt-BR" sz="3200" b="1" dirty="0"/>
              <a:t>Load  R1, A</a:t>
            </a:r>
          </a:p>
          <a:p>
            <a:r>
              <a:rPr lang="pt-BR" sz="3200" b="1" dirty="0"/>
              <a:t>	ADD   R3, R1, B</a:t>
            </a:r>
          </a:p>
          <a:p>
            <a:r>
              <a:rPr lang="pt-BR" sz="3200" b="1" dirty="0"/>
              <a:t>	Store R3, C</a:t>
            </a:r>
          </a:p>
        </p:txBody>
      </p:sp>
      <p:sp>
        <p:nvSpPr>
          <p:cNvPr id="2" name="Rectangle 1"/>
          <p:cNvSpPr/>
          <p:nvPr/>
        </p:nvSpPr>
        <p:spPr>
          <a:xfrm>
            <a:off x="6096000" y="2735284"/>
            <a:ext cx="6096000" cy="1471172"/>
          </a:xfrm>
          <a:prstGeom prst="rect">
            <a:avLst/>
          </a:prstGeom>
        </p:spPr>
        <p:txBody>
          <a:bodyPr>
            <a:spAutoFit/>
          </a:bodyPr>
          <a:lstStyle/>
          <a:p>
            <a:pPr fontAlgn="auto">
              <a:lnSpc>
                <a:spcPct val="80000"/>
              </a:lnSpc>
              <a:buFont typeface="Wingdings" panose="05000000000000000000" pitchFamily="2" charset="2"/>
              <a:buNone/>
            </a:pPr>
            <a:r>
              <a:rPr lang="en-US" altLang="en-US" sz="2800" dirty="0"/>
              <a:t>	ADD instruction has explicit operand A loaded in a register and the operand B is in memory and the result is in register</a:t>
            </a:r>
          </a:p>
        </p:txBody>
      </p:sp>
    </p:spTree>
    <p:extLst>
      <p:ext uri="{BB962C8B-B14F-4D97-AF65-F5344CB8AC3E}">
        <p14:creationId xmlns:p14="http://schemas.microsoft.com/office/powerpoint/2010/main" val="416631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r>
              <a:rPr lang="en-US" sz="2400" b="1" dirty="0"/>
              <a:t>Register –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3" name="Rectangle 2"/>
          <p:cNvSpPr>
            <a:spLocks noChangeArrowheads="1"/>
          </p:cNvSpPr>
          <p:nvPr/>
        </p:nvSpPr>
        <p:spPr bwMode="auto">
          <a:xfrm>
            <a:off x="9325273" y="2925094"/>
            <a:ext cx="1685925" cy="280987"/>
          </a:xfrm>
          <a:prstGeom prst="rect">
            <a:avLst/>
          </a:prstGeom>
          <a:solidFill>
            <a:srgbClr val="FF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R1</a:t>
            </a:r>
            <a:endParaRPr lang="en-US" altLang="en-US">
              <a:latin typeface="Arial" pitchFamily="34" charset="0"/>
              <a:cs typeface="Arial" pitchFamily="34" charset="0"/>
            </a:endParaRPr>
          </a:p>
        </p:txBody>
      </p:sp>
      <p:grpSp>
        <p:nvGrpSpPr>
          <p:cNvPr id="4" name="Group 3"/>
          <p:cNvGrpSpPr>
            <a:grpSpLocks/>
          </p:cNvGrpSpPr>
          <p:nvPr/>
        </p:nvGrpSpPr>
        <p:grpSpPr bwMode="auto">
          <a:xfrm>
            <a:off x="9357023" y="3710906"/>
            <a:ext cx="1685925" cy="792163"/>
            <a:chOff x="3923" y="1933"/>
            <a:chExt cx="1044" cy="499"/>
          </a:xfrm>
        </p:grpSpPr>
        <p:sp>
          <p:nvSpPr>
            <p:cNvPr id="5" name="Line 4"/>
            <p:cNvSpPr>
              <a:spLocks noChangeShapeType="1"/>
            </p:cNvSpPr>
            <p:nvPr/>
          </p:nvSpPr>
          <p:spPr bwMode="auto">
            <a:xfrm>
              <a:off x="3923" y="1979"/>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6" name="Line 5"/>
            <p:cNvSpPr>
              <a:spLocks noChangeShapeType="1"/>
            </p:cNvSpPr>
            <p:nvPr/>
          </p:nvSpPr>
          <p:spPr bwMode="auto">
            <a:xfrm>
              <a:off x="4740" y="1933"/>
              <a:ext cx="2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Line 6"/>
            <p:cNvSpPr>
              <a:spLocks noChangeShapeType="1"/>
            </p:cNvSpPr>
            <p:nvPr/>
          </p:nvSpPr>
          <p:spPr bwMode="auto">
            <a:xfrm>
              <a:off x="4332" y="220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8" name="Line 7"/>
            <p:cNvSpPr>
              <a:spLocks noChangeShapeType="1"/>
            </p:cNvSpPr>
            <p:nvPr/>
          </p:nvSpPr>
          <p:spPr bwMode="auto">
            <a:xfrm>
              <a:off x="4150" y="2432"/>
              <a:ext cx="63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Line 8"/>
            <p:cNvSpPr>
              <a:spLocks noChangeShapeType="1"/>
            </p:cNvSpPr>
            <p:nvPr/>
          </p:nvSpPr>
          <p:spPr bwMode="auto">
            <a:xfrm flipV="1">
              <a:off x="4785" y="1933"/>
              <a:ext cx="182"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0" name="Line 9"/>
            <p:cNvSpPr>
              <a:spLocks noChangeShapeType="1"/>
            </p:cNvSpPr>
            <p:nvPr/>
          </p:nvSpPr>
          <p:spPr bwMode="auto">
            <a:xfrm flipV="1">
              <a:off x="4604" y="1933"/>
              <a:ext cx="9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1" name="Line 10"/>
            <p:cNvSpPr>
              <a:spLocks noChangeShapeType="1"/>
            </p:cNvSpPr>
            <p:nvPr/>
          </p:nvSpPr>
          <p:spPr bwMode="auto">
            <a:xfrm flipH="1" flipV="1">
              <a:off x="4195" y="1979"/>
              <a:ext cx="136" cy="2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5" name="Line 11"/>
            <p:cNvSpPr>
              <a:spLocks noChangeShapeType="1"/>
            </p:cNvSpPr>
            <p:nvPr/>
          </p:nvSpPr>
          <p:spPr bwMode="auto">
            <a:xfrm flipH="1" flipV="1">
              <a:off x="3923" y="1979"/>
              <a:ext cx="227" cy="4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16" name="Line 12"/>
          <p:cNvSpPr>
            <a:spLocks noChangeShapeType="1"/>
          </p:cNvSpPr>
          <p:nvPr/>
        </p:nvSpPr>
        <p:spPr bwMode="auto">
          <a:xfrm flipH="1">
            <a:off x="10749259" y="3428331"/>
            <a:ext cx="6350" cy="282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7" name="Line 13"/>
          <p:cNvSpPr>
            <a:spLocks noChangeShapeType="1"/>
          </p:cNvSpPr>
          <p:nvPr/>
        </p:nvSpPr>
        <p:spPr bwMode="auto">
          <a:xfrm>
            <a:off x="9577684" y="3277519"/>
            <a:ext cx="0"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8" name="Line 14"/>
          <p:cNvSpPr>
            <a:spLocks noChangeShapeType="1"/>
          </p:cNvSpPr>
          <p:nvPr/>
        </p:nvSpPr>
        <p:spPr bwMode="auto">
          <a:xfrm flipV="1">
            <a:off x="8679160" y="2609180"/>
            <a:ext cx="6588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9" name="Line 15"/>
          <p:cNvSpPr>
            <a:spLocks noChangeShapeType="1"/>
          </p:cNvSpPr>
          <p:nvPr/>
        </p:nvSpPr>
        <p:spPr bwMode="auto">
          <a:xfrm>
            <a:off x="8661697" y="2628230"/>
            <a:ext cx="0" cy="23050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0" name="Line 16"/>
          <p:cNvSpPr>
            <a:spLocks noChangeShapeType="1"/>
          </p:cNvSpPr>
          <p:nvPr/>
        </p:nvSpPr>
        <p:spPr bwMode="auto">
          <a:xfrm>
            <a:off x="8698210" y="4936455"/>
            <a:ext cx="14636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1" name="Line 17"/>
          <p:cNvSpPr>
            <a:spLocks noChangeShapeType="1"/>
          </p:cNvSpPr>
          <p:nvPr/>
        </p:nvSpPr>
        <p:spPr bwMode="auto">
          <a:xfrm flipV="1">
            <a:off x="10161884" y="4503069"/>
            <a:ext cx="0" cy="4333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 name="Text Box 18"/>
          <p:cNvSpPr txBox="1">
            <a:spLocks noChangeArrowheads="1"/>
          </p:cNvSpPr>
          <p:nvPr/>
        </p:nvSpPr>
        <p:spPr bwMode="auto">
          <a:xfrm>
            <a:off x="9893597" y="4182393"/>
            <a:ext cx="65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ALU</a:t>
            </a:r>
            <a:endParaRPr lang="en-US" altLang="en-US">
              <a:latin typeface="Arial" pitchFamily="34" charset="0"/>
              <a:cs typeface="Arial" pitchFamily="34" charset="0"/>
            </a:endParaRPr>
          </a:p>
        </p:txBody>
      </p:sp>
      <p:sp>
        <p:nvSpPr>
          <p:cNvPr id="23" name="Rectangle 19"/>
          <p:cNvSpPr>
            <a:spLocks noChangeArrowheads="1"/>
          </p:cNvSpPr>
          <p:nvPr/>
        </p:nvSpPr>
        <p:spPr bwMode="auto">
          <a:xfrm>
            <a:off x="7536160" y="2169444"/>
            <a:ext cx="4041775" cy="2955925"/>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36" name="Rectangle 32"/>
          <p:cNvSpPr>
            <a:spLocks noChangeArrowheads="1"/>
          </p:cNvSpPr>
          <p:nvPr/>
        </p:nvSpPr>
        <p:spPr bwMode="auto">
          <a:xfrm>
            <a:off x="9325273" y="2421855"/>
            <a:ext cx="1685925" cy="280988"/>
          </a:xfrm>
          <a:prstGeom prst="rect">
            <a:avLst/>
          </a:prstGeom>
          <a:solidFill>
            <a:srgbClr val="CC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R3</a:t>
            </a:r>
            <a:endParaRPr lang="en-US" altLang="en-US">
              <a:latin typeface="Arial" pitchFamily="34" charset="0"/>
              <a:cs typeface="Arial" pitchFamily="34" charset="0"/>
            </a:endParaRPr>
          </a:p>
        </p:txBody>
      </p:sp>
      <p:sp>
        <p:nvSpPr>
          <p:cNvPr id="37" name="Rectangle 33"/>
          <p:cNvSpPr>
            <a:spLocks noChangeArrowheads="1"/>
          </p:cNvSpPr>
          <p:nvPr/>
        </p:nvSpPr>
        <p:spPr bwMode="auto">
          <a:xfrm>
            <a:off x="9325273" y="2672680"/>
            <a:ext cx="1685925" cy="280988"/>
          </a:xfrm>
          <a:prstGeom prst="rect">
            <a:avLst/>
          </a:prstGeom>
          <a:solidFill>
            <a:srgbClr val="FF993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r>
              <a:rPr lang="en-US" altLang="en-US" b="1">
                <a:solidFill>
                  <a:srgbClr val="000000"/>
                </a:solidFill>
                <a:latin typeface="Arial" pitchFamily="34" charset="0"/>
                <a:cs typeface="Arial" pitchFamily="34" charset="0"/>
              </a:rPr>
              <a:t>R2</a:t>
            </a:r>
            <a:endParaRPr lang="en-US" altLang="en-US">
              <a:latin typeface="Arial" pitchFamily="34" charset="0"/>
              <a:cs typeface="Arial" pitchFamily="34" charset="0"/>
            </a:endParaRPr>
          </a:p>
        </p:txBody>
      </p:sp>
      <p:sp>
        <p:nvSpPr>
          <p:cNvPr id="39" name="Text Box 34"/>
          <p:cNvSpPr txBox="1">
            <a:spLocks noChangeArrowheads="1"/>
          </p:cNvSpPr>
          <p:nvPr/>
        </p:nvSpPr>
        <p:spPr bwMode="auto">
          <a:xfrm>
            <a:off x="6009494" y="1466851"/>
            <a:ext cx="9731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40" name="Text Box 35"/>
          <p:cNvSpPr txBox="1">
            <a:spLocks noChangeArrowheads="1"/>
          </p:cNvSpPr>
          <p:nvPr/>
        </p:nvSpPr>
        <p:spPr bwMode="auto">
          <a:xfrm>
            <a:off x="9679284" y="2987005"/>
            <a:ext cx="9731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41" name="Text Box 36"/>
          <p:cNvSpPr txBox="1">
            <a:spLocks noChangeArrowheads="1"/>
          </p:cNvSpPr>
          <p:nvPr/>
        </p:nvSpPr>
        <p:spPr bwMode="auto">
          <a:xfrm>
            <a:off x="7245647" y="3048918"/>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Processor</a:t>
            </a:r>
            <a:endParaRPr lang="en-US" altLang="en-US">
              <a:latin typeface="Arial" pitchFamily="34" charset="0"/>
              <a:cs typeface="Arial" pitchFamily="34" charset="0"/>
            </a:endParaRPr>
          </a:p>
        </p:txBody>
      </p:sp>
      <p:sp>
        <p:nvSpPr>
          <p:cNvPr id="2" name="Rectangle 1"/>
          <p:cNvSpPr/>
          <p:nvPr/>
        </p:nvSpPr>
        <p:spPr>
          <a:xfrm>
            <a:off x="303460" y="2672680"/>
            <a:ext cx="6096000" cy="2653034"/>
          </a:xfrm>
          <a:prstGeom prst="rect">
            <a:avLst/>
          </a:prstGeom>
        </p:spPr>
        <p:txBody>
          <a:bodyPr>
            <a:spAutoFit/>
          </a:bodyPr>
          <a:lstStyle/>
          <a:p>
            <a:pPr>
              <a:spcAft>
                <a:spcPct val="20000"/>
              </a:spcAft>
            </a:pPr>
            <a:r>
              <a:rPr lang="en-US" altLang="en-US" sz="3200" dirty="0"/>
              <a:t>The explicit operands in memory are first loaded into registers temporarily and</a:t>
            </a:r>
          </a:p>
          <a:p>
            <a:pPr>
              <a:spcAft>
                <a:spcPct val="20000"/>
              </a:spcAft>
            </a:pPr>
            <a:r>
              <a:rPr lang="en-US" altLang="en-US" sz="3200" dirty="0"/>
              <a:t>Are transferred to memory by Store instruction</a:t>
            </a:r>
            <a:endParaRPr lang="en-US" altLang="en-US" sz="3200" dirty="0">
              <a:sym typeface="Wingdings" panose="05000000000000000000" pitchFamily="2" charset="2"/>
            </a:endParaRPr>
          </a:p>
        </p:txBody>
      </p:sp>
    </p:spTree>
    <p:extLst>
      <p:ext uri="{BB962C8B-B14F-4D97-AF65-F5344CB8AC3E}">
        <p14:creationId xmlns:p14="http://schemas.microsoft.com/office/powerpoint/2010/main" val="41738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r>
              <a:rPr lang="en-US" sz="2400" b="1" dirty="0"/>
              <a:t>Register –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983432" y="1323058"/>
            <a:ext cx="7992888" cy="4968551"/>
          </a:xfrm>
        </p:spPr>
        <p:txBody>
          <a:bodyPr>
            <a:normAutofit/>
          </a:bodyPr>
          <a:lstStyle/>
          <a:p>
            <a:pPr marL="0" indent="0">
              <a:buNone/>
            </a:pPr>
            <a:r>
              <a:rPr lang="en-US" sz="3200" b="1" dirty="0"/>
              <a:t>To execute: C=A+B</a:t>
            </a:r>
          </a:p>
          <a:p>
            <a:endParaRPr lang="en-US" sz="3200" b="1" dirty="0"/>
          </a:p>
          <a:p>
            <a:r>
              <a:rPr lang="pt-BR" sz="3200" b="1" dirty="0"/>
              <a:t>Load R1, A</a:t>
            </a:r>
          </a:p>
          <a:p>
            <a:r>
              <a:rPr lang="pt-BR" sz="3200" b="1" dirty="0"/>
              <a:t>	Load R2, B</a:t>
            </a:r>
          </a:p>
          <a:p>
            <a:r>
              <a:rPr lang="pt-BR" sz="3200" b="1" dirty="0"/>
              <a:t>	ADD R3, R1, R2</a:t>
            </a:r>
          </a:p>
          <a:p>
            <a:r>
              <a:rPr lang="pt-BR" sz="3200" b="1" dirty="0"/>
              <a:t>	Store R3, C</a:t>
            </a:r>
          </a:p>
        </p:txBody>
      </p:sp>
      <p:sp>
        <p:nvSpPr>
          <p:cNvPr id="2" name="Rectangle 1"/>
          <p:cNvSpPr/>
          <p:nvPr/>
        </p:nvSpPr>
        <p:spPr>
          <a:xfrm>
            <a:off x="5928320" y="2707032"/>
            <a:ext cx="6096000" cy="2850011"/>
          </a:xfrm>
          <a:prstGeom prst="rect">
            <a:avLst/>
          </a:prstGeom>
        </p:spPr>
        <p:txBody>
          <a:bodyPr>
            <a:spAutoFit/>
          </a:bodyPr>
          <a:lstStyle/>
          <a:p>
            <a:pPr>
              <a:lnSpc>
                <a:spcPct val="80000"/>
              </a:lnSpc>
              <a:buFont typeface="Wingdings" panose="05000000000000000000" pitchFamily="2" charset="2"/>
              <a:buNone/>
            </a:pPr>
            <a:r>
              <a:rPr lang="en-US" altLang="en-US" sz="2800" dirty="0"/>
              <a:t>ADD instruction has implicit operands A and B loaded in registers</a:t>
            </a:r>
          </a:p>
          <a:p>
            <a:pPr>
              <a:lnSpc>
                <a:spcPct val="80000"/>
              </a:lnSpc>
            </a:pPr>
            <a:endParaRPr lang="en-US" altLang="en-US" sz="2800" dirty="0" smtClean="0"/>
          </a:p>
          <a:p>
            <a:pPr>
              <a:lnSpc>
                <a:spcPct val="80000"/>
              </a:lnSpc>
            </a:pPr>
            <a:endParaRPr lang="en-US" altLang="en-US" sz="2800" dirty="0"/>
          </a:p>
          <a:p>
            <a:pPr>
              <a:lnSpc>
                <a:spcPct val="80000"/>
              </a:lnSpc>
            </a:pPr>
            <a:r>
              <a:rPr lang="en-US" altLang="en-US" sz="2800" dirty="0" smtClean="0"/>
              <a:t>Both </a:t>
            </a:r>
            <a:r>
              <a:rPr lang="en-US" altLang="en-US" sz="2800" dirty="0"/>
              <a:t>the explicit operands are not accessed from memory directly, i.e., </a:t>
            </a:r>
            <a:r>
              <a:rPr lang="en-US" altLang="en-US" sz="2800" dirty="0">
                <a:sym typeface="Wingdings" panose="05000000000000000000" pitchFamily="2" charset="2"/>
              </a:rPr>
              <a:t>Memory – Memory Architecture is obsolete</a:t>
            </a:r>
            <a:endParaRPr lang="en-US" altLang="en-US" sz="2800" dirty="0"/>
          </a:p>
        </p:txBody>
      </p:sp>
    </p:spTree>
    <p:extLst>
      <p:ext uri="{BB962C8B-B14F-4D97-AF65-F5344CB8AC3E}">
        <p14:creationId xmlns:p14="http://schemas.microsoft.com/office/powerpoint/2010/main" val="2625836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6" name="Rectangle 3"/>
          <p:cNvSpPr txBox="1">
            <a:spLocks noChangeArrowheads="1"/>
          </p:cNvSpPr>
          <p:nvPr/>
        </p:nvSpPr>
        <p:spPr>
          <a:xfrm>
            <a:off x="263352" y="1196752"/>
            <a:ext cx="11928648" cy="5256213"/>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spcAft>
                <a:spcPct val="5000"/>
              </a:spcAft>
              <a:buFont typeface="Wingdings" panose="05000000000000000000" pitchFamily="2" charset="2"/>
              <a:buNone/>
            </a:pPr>
            <a:r>
              <a:rPr lang="en-US" altLang="en-US" sz="3600" b="1" dirty="0" smtClean="0">
                <a:solidFill>
                  <a:srgbClr val="FFFF00"/>
                </a:solidFill>
              </a:rPr>
              <a:t>Register-Register</a:t>
            </a:r>
          </a:p>
          <a:p>
            <a:pPr fontAlgn="auto">
              <a:spcAft>
                <a:spcPct val="5000"/>
              </a:spcAft>
              <a:buFont typeface="Wingdings" panose="05000000000000000000" pitchFamily="2" charset="2"/>
              <a:buNone/>
            </a:pPr>
            <a:r>
              <a:rPr lang="en-US" altLang="en-US" sz="2800" b="1" dirty="0" smtClean="0">
                <a:solidFill>
                  <a:schemeClr val="hlink"/>
                </a:solidFill>
              </a:rPr>
              <a:t>Advantages 	</a:t>
            </a:r>
            <a:endParaRPr lang="en-US" altLang="en-US" sz="2800" b="1" dirty="0" smtClean="0">
              <a:solidFill>
                <a:srgbClr val="FFFF00"/>
              </a:solidFill>
            </a:endParaRPr>
          </a:p>
          <a:p>
            <a:pPr fontAlgn="auto">
              <a:spcAft>
                <a:spcPct val="5000"/>
              </a:spcAft>
            </a:pPr>
            <a:r>
              <a:rPr lang="en-US" altLang="en-US" sz="2800" b="1" dirty="0" smtClean="0"/>
              <a:t>Simple, fixed-length instruction decoding</a:t>
            </a:r>
          </a:p>
          <a:p>
            <a:pPr fontAlgn="auto">
              <a:spcAft>
                <a:spcPct val="5000"/>
              </a:spcAft>
            </a:pPr>
            <a:r>
              <a:rPr lang="en-US" altLang="en-US" sz="2800" b="1" dirty="0" smtClean="0"/>
              <a:t>Simple code generation</a:t>
            </a:r>
          </a:p>
          <a:p>
            <a:pPr fontAlgn="auto">
              <a:spcAft>
                <a:spcPct val="5000"/>
              </a:spcAft>
            </a:pPr>
            <a:r>
              <a:rPr lang="en-US" altLang="en-US" sz="2800" b="1" dirty="0" smtClean="0"/>
              <a:t>Similar number of clock cycles / instruction</a:t>
            </a:r>
          </a:p>
          <a:p>
            <a:pPr fontAlgn="auto">
              <a:spcAft>
                <a:spcPct val="5000"/>
              </a:spcAft>
              <a:buFont typeface="Wingdings" panose="05000000000000000000" pitchFamily="2" charset="2"/>
              <a:buNone/>
            </a:pPr>
            <a:endParaRPr lang="en-US" altLang="en-US" sz="2800" b="1" dirty="0" smtClean="0">
              <a:solidFill>
                <a:schemeClr val="hlink"/>
              </a:solidFill>
            </a:endParaRPr>
          </a:p>
          <a:p>
            <a:pPr fontAlgn="auto">
              <a:spcAft>
                <a:spcPct val="5000"/>
              </a:spcAft>
              <a:buFont typeface="Wingdings" panose="05000000000000000000" pitchFamily="2" charset="2"/>
              <a:buNone/>
            </a:pPr>
            <a:r>
              <a:rPr lang="en-US" altLang="en-US" sz="2800" b="1" dirty="0" smtClean="0">
                <a:solidFill>
                  <a:schemeClr val="hlink"/>
                </a:solidFill>
              </a:rPr>
              <a:t>Disadvantages</a:t>
            </a:r>
          </a:p>
          <a:p>
            <a:pPr fontAlgn="auto">
              <a:spcAft>
                <a:spcPct val="5000"/>
              </a:spcAft>
            </a:pPr>
            <a:r>
              <a:rPr lang="en-US" altLang="en-US" sz="2800" b="1" dirty="0" smtClean="0"/>
              <a:t>Higher Instruction count than memory reference</a:t>
            </a:r>
          </a:p>
          <a:p>
            <a:pPr fontAlgn="auto">
              <a:spcAft>
                <a:spcPct val="5000"/>
              </a:spcAft>
            </a:pPr>
            <a:r>
              <a:rPr lang="en-US" altLang="en-US" sz="2800" b="1" dirty="0" smtClean="0"/>
              <a:t>Lower instruction density leads to larger programs</a:t>
            </a:r>
            <a:endParaRPr lang="en-US" altLang="en-US" sz="2800" b="1" dirty="0">
              <a:solidFill>
                <a:schemeClr val="hlink"/>
              </a:solidFill>
            </a:endParaRPr>
          </a:p>
        </p:txBody>
      </p:sp>
    </p:spTree>
    <p:extLst>
      <p:ext uri="{BB962C8B-B14F-4D97-AF65-F5344CB8AC3E}">
        <p14:creationId xmlns:p14="http://schemas.microsoft.com/office/powerpoint/2010/main" val="2551550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additive="base">
                                        <p:cTn id="49" dur="500" fill="hold"/>
                                        <p:tgtEl>
                                          <p:spTgt spid="6">
                                            <p:txEl>
                                              <p:pRg st="8" end="8"/>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4" name="Rectangle 3"/>
          <p:cNvSpPr txBox="1">
            <a:spLocks noChangeArrowheads="1"/>
          </p:cNvSpPr>
          <p:nvPr/>
        </p:nvSpPr>
        <p:spPr>
          <a:xfrm>
            <a:off x="263570" y="1412776"/>
            <a:ext cx="11928648" cy="5113337"/>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lnSpc>
                <a:spcPct val="90000"/>
              </a:lnSpc>
              <a:spcAft>
                <a:spcPct val="5000"/>
              </a:spcAft>
            </a:pPr>
            <a:r>
              <a:rPr lang="en-US" altLang="en-US" sz="3600" b="1" dirty="0" smtClean="0">
                <a:solidFill>
                  <a:srgbClr val="FFFF00"/>
                </a:solidFill>
              </a:rPr>
              <a:t>Register- Memory</a:t>
            </a:r>
          </a:p>
          <a:p>
            <a:pPr fontAlgn="auto">
              <a:lnSpc>
                <a:spcPct val="90000"/>
              </a:lnSpc>
              <a:spcAft>
                <a:spcPct val="5000"/>
              </a:spcAft>
              <a:buFont typeface="Wingdings" panose="05000000000000000000" pitchFamily="2" charset="2"/>
              <a:buNone/>
            </a:pPr>
            <a:r>
              <a:rPr lang="en-US" altLang="en-US" sz="2800" b="1" dirty="0" smtClean="0">
                <a:solidFill>
                  <a:schemeClr val="hlink"/>
                </a:solidFill>
              </a:rPr>
              <a:t>Advantages</a:t>
            </a:r>
            <a:endParaRPr lang="en-US" altLang="en-US" sz="2800" b="1" dirty="0" smtClean="0">
              <a:solidFill>
                <a:srgbClr val="FFFF00"/>
              </a:solidFill>
            </a:endParaRPr>
          </a:p>
          <a:p>
            <a:pPr fontAlgn="auto">
              <a:lnSpc>
                <a:spcPct val="90000"/>
              </a:lnSpc>
              <a:spcAft>
                <a:spcPct val="5000"/>
              </a:spcAft>
            </a:pPr>
            <a:r>
              <a:rPr lang="en-US" altLang="en-US" sz="2800" b="1" dirty="0" smtClean="0"/>
              <a:t>Data can be accessed without separate Load first</a:t>
            </a:r>
          </a:p>
          <a:p>
            <a:pPr fontAlgn="auto">
              <a:lnSpc>
                <a:spcPct val="90000"/>
              </a:lnSpc>
              <a:spcAft>
                <a:spcPct val="5000"/>
              </a:spcAft>
            </a:pPr>
            <a:r>
              <a:rPr lang="en-US" altLang="en-US" sz="2800" b="1" dirty="0" smtClean="0"/>
              <a:t>Instruction format is easy to encode</a:t>
            </a:r>
          </a:p>
          <a:p>
            <a:pPr fontAlgn="auto">
              <a:lnSpc>
                <a:spcPct val="90000"/>
              </a:lnSpc>
              <a:spcAft>
                <a:spcPct val="5000"/>
              </a:spcAft>
              <a:buFont typeface="Wingdings" panose="05000000000000000000" pitchFamily="2" charset="2"/>
              <a:buNone/>
            </a:pPr>
            <a:r>
              <a:rPr lang="en-US" altLang="en-US" sz="2800" b="1" dirty="0" smtClean="0">
                <a:solidFill>
                  <a:schemeClr val="hlink"/>
                </a:solidFill>
              </a:rPr>
              <a:t>Disadvantages</a:t>
            </a:r>
            <a:endParaRPr lang="en-US" altLang="en-US" sz="2800" b="1" dirty="0" smtClean="0">
              <a:solidFill>
                <a:srgbClr val="FFFF00"/>
              </a:solidFill>
            </a:endParaRPr>
          </a:p>
          <a:p>
            <a:pPr fontAlgn="auto">
              <a:lnSpc>
                <a:spcPct val="90000"/>
              </a:lnSpc>
              <a:spcAft>
                <a:spcPct val="5000"/>
              </a:spcAft>
            </a:pPr>
            <a:r>
              <a:rPr lang="en-US" altLang="en-US" sz="2800" b="1" dirty="0" smtClean="0"/>
              <a:t>Operands are not equivalent since a source operand (in a register) is destroyed in operation</a:t>
            </a:r>
          </a:p>
          <a:p>
            <a:pPr fontAlgn="auto">
              <a:lnSpc>
                <a:spcPct val="90000"/>
              </a:lnSpc>
              <a:spcAft>
                <a:spcPct val="5000"/>
              </a:spcAft>
            </a:pPr>
            <a:r>
              <a:rPr lang="en-US" altLang="en-US" sz="2800" b="1" dirty="0" smtClean="0"/>
              <a:t>Encoding a register number and memory address in each instruction may restrict the number of registers</a:t>
            </a:r>
          </a:p>
          <a:p>
            <a:pPr fontAlgn="auto">
              <a:lnSpc>
                <a:spcPct val="90000"/>
              </a:lnSpc>
              <a:spcAft>
                <a:spcPct val="5000"/>
              </a:spcAft>
            </a:pPr>
            <a:r>
              <a:rPr lang="en-US" altLang="en-US" sz="2800" b="1" dirty="0" smtClean="0"/>
              <a:t>CPI vary by operand location</a:t>
            </a:r>
          </a:p>
          <a:p>
            <a:pPr fontAlgn="auto">
              <a:lnSpc>
                <a:spcPct val="90000"/>
              </a:lnSpc>
              <a:spcAft>
                <a:spcPct val="5000"/>
              </a:spcAft>
              <a:buFont typeface="Wingdings" panose="05000000000000000000" pitchFamily="2" charset="2"/>
              <a:buNone/>
            </a:pPr>
            <a:endParaRPr lang="en-US" altLang="en-US" sz="2800" b="1" dirty="0">
              <a:solidFill>
                <a:srgbClr val="FFFF00"/>
              </a:solidFill>
            </a:endParaRPr>
          </a:p>
        </p:txBody>
      </p:sp>
    </p:spTree>
    <p:extLst>
      <p:ext uri="{BB962C8B-B14F-4D97-AF65-F5344CB8AC3E}">
        <p14:creationId xmlns:p14="http://schemas.microsoft.com/office/powerpoint/2010/main" val="3014825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1199456" y="1268761"/>
            <a:ext cx="10513168" cy="4968551"/>
          </a:xfrm>
        </p:spPr>
        <p:txBody>
          <a:bodyPr>
            <a:normAutofit/>
          </a:bodyPr>
          <a:lstStyle/>
          <a:p>
            <a:r>
              <a:rPr lang="en-US" sz="3200" dirty="0"/>
              <a:t>An I/O system works on the principle of </a:t>
            </a:r>
            <a:r>
              <a:rPr lang="en-US" sz="3200" b="1" dirty="0"/>
              <a:t>producer-server model</a:t>
            </a:r>
            <a:endParaRPr lang="en-US" sz="3200" dirty="0"/>
          </a:p>
        </p:txBody>
      </p:sp>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I/O System</a:t>
            </a:r>
          </a:p>
        </p:txBody>
      </p:sp>
    </p:spTree>
    <p:extLst>
      <p:ext uri="{BB962C8B-B14F-4D97-AF65-F5344CB8AC3E}">
        <p14:creationId xmlns:p14="http://schemas.microsoft.com/office/powerpoint/2010/main" val="1942238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General Purpose Register Architecture</a:t>
            </a:r>
          </a:p>
          <a:p>
            <a:pPr algn="ctr">
              <a:spcBef>
                <a:spcPct val="50000"/>
              </a:spcBef>
            </a:pPr>
            <a:endParaRPr lang="en-US" altLang="en-US" sz="2400" b="1" u="sng" dirty="0">
              <a:solidFill>
                <a:srgbClr val="800080"/>
              </a:solidFill>
              <a:effectLst>
                <a:outerShdw blurRad="38100" dist="38100" dir="2700000" algn="tl">
                  <a:srgbClr val="000000">
                    <a:alpha val="43137"/>
                  </a:srgbClr>
                </a:outerShdw>
              </a:effectLst>
            </a:endParaRPr>
          </a:p>
        </p:txBody>
      </p:sp>
      <p:sp>
        <p:nvSpPr>
          <p:cNvPr id="5" name="Rectangle 3"/>
          <p:cNvSpPr txBox="1">
            <a:spLocks noChangeArrowheads="1"/>
          </p:cNvSpPr>
          <p:nvPr/>
        </p:nvSpPr>
        <p:spPr>
          <a:xfrm>
            <a:off x="407368" y="1063716"/>
            <a:ext cx="12000656" cy="5329237"/>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spcAft>
                <a:spcPct val="5000"/>
              </a:spcAft>
            </a:pPr>
            <a:r>
              <a:rPr lang="en-US" altLang="en-US" sz="3600" b="1" dirty="0" smtClean="0">
                <a:solidFill>
                  <a:srgbClr val="FFFF00"/>
                </a:solidFill>
              </a:rPr>
              <a:t>Memory- Memory</a:t>
            </a:r>
          </a:p>
          <a:p>
            <a:pPr fontAlgn="auto">
              <a:spcAft>
                <a:spcPct val="5000"/>
              </a:spcAft>
              <a:buFont typeface="Wingdings" panose="05000000000000000000" pitchFamily="2" charset="2"/>
              <a:buNone/>
            </a:pPr>
            <a:r>
              <a:rPr lang="en-US" altLang="en-US" sz="2800" b="1" dirty="0" smtClean="0">
                <a:solidFill>
                  <a:schemeClr val="hlink"/>
                </a:solidFill>
              </a:rPr>
              <a:t>Advantages </a:t>
            </a:r>
          </a:p>
          <a:p>
            <a:pPr fontAlgn="auto">
              <a:spcAft>
                <a:spcPct val="5000"/>
              </a:spcAft>
            </a:pPr>
            <a:r>
              <a:rPr lang="en-US" altLang="en-US" sz="2800" b="1" dirty="0" smtClean="0"/>
              <a:t>Most compact</a:t>
            </a:r>
          </a:p>
          <a:p>
            <a:pPr fontAlgn="auto">
              <a:spcAft>
                <a:spcPct val="5000"/>
              </a:spcAft>
            </a:pPr>
            <a:r>
              <a:rPr lang="en-US" altLang="en-US" sz="2800" b="1" dirty="0" smtClean="0"/>
              <a:t>Doesn’t waste registers for temporary storages</a:t>
            </a:r>
            <a:endParaRPr lang="en-US" altLang="en-US" sz="2800" b="1" dirty="0" smtClean="0">
              <a:solidFill>
                <a:srgbClr val="FFFF00"/>
              </a:solidFill>
            </a:endParaRPr>
          </a:p>
          <a:p>
            <a:pPr fontAlgn="auto">
              <a:spcAft>
                <a:spcPct val="5000"/>
              </a:spcAft>
              <a:buFont typeface="Wingdings" panose="05000000000000000000" pitchFamily="2" charset="2"/>
              <a:buNone/>
            </a:pPr>
            <a:r>
              <a:rPr lang="en-US" altLang="en-US" sz="2800" b="1" dirty="0" smtClean="0">
                <a:solidFill>
                  <a:schemeClr val="hlink"/>
                </a:solidFill>
              </a:rPr>
              <a:t>Disadvantages 	</a:t>
            </a:r>
          </a:p>
          <a:p>
            <a:pPr fontAlgn="auto">
              <a:spcAft>
                <a:spcPct val="5000"/>
              </a:spcAft>
            </a:pPr>
            <a:r>
              <a:rPr lang="en-US" altLang="en-US" sz="2800" b="1" dirty="0" smtClean="0"/>
              <a:t>Large variation in instruction size</a:t>
            </a:r>
          </a:p>
          <a:p>
            <a:pPr fontAlgn="auto">
              <a:spcAft>
                <a:spcPct val="5000"/>
              </a:spcAft>
            </a:pPr>
            <a:r>
              <a:rPr lang="en-US" altLang="en-US" sz="2800" b="1" dirty="0" smtClean="0"/>
              <a:t>Large variation in work per instruction</a:t>
            </a:r>
          </a:p>
          <a:p>
            <a:pPr fontAlgn="auto">
              <a:spcAft>
                <a:spcPct val="5000"/>
              </a:spcAft>
            </a:pPr>
            <a:r>
              <a:rPr lang="en-US" altLang="en-US" sz="2800" b="1" dirty="0" smtClean="0"/>
              <a:t>Memory bottleneck by memory access</a:t>
            </a:r>
            <a:endParaRPr lang="en-US" altLang="en-US" sz="2800" b="1" dirty="0">
              <a:solidFill>
                <a:schemeClr val="hlink"/>
              </a:solidFill>
            </a:endParaRPr>
          </a:p>
        </p:txBody>
      </p:sp>
    </p:spTree>
    <p:extLst>
      <p:ext uri="{BB962C8B-B14F-4D97-AF65-F5344CB8AC3E}">
        <p14:creationId xmlns:p14="http://schemas.microsoft.com/office/powerpoint/2010/main" val="242416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a:xfrm>
            <a:off x="1524000" y="1"/>
            <a:ext cx="9144000" cy="765175"/>
          </a:xfr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Autofit/>
          </a:bodyPr>
          <a:lstStyle/>
          <a:p>
            <a:pPr algn="ctr"/>
            <a:r>
              <a:rPr lang="en-US" altLang="en-US" sz="3600" b="1" u="sng" dirty="0">
                <a:solidFill>
                  <a:srgbClr val="7030A0"/>
                </a:solidFill>
              </a:rPr>
              <a:t>Evolution of Instruction Sets</a:t>
            </a:r>
          </a:p>
        </p:txBody>
      </p:sp>
      <p:sp>
        <p:nvSpPr>
          <p:cNvPr id="631811" name="Rectangle 3"/>
          <p:cNvSpPr>
            <a:spLocks noChangeArrowheads="1"/>
          </p:cNvSpPr>
          <p:nvPr/>
        </p:nvSpPr>
        <p:spPr bwMode="auto">
          <a:xfrm>
            <a:off x="4151313" y="981076"/>
            <a:ext cx="3693383" cy="28674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Single Accumulator</a:t>
            </a:r>
            <a:r>
              <a:rPr lang="en-US" altLang="en-US"/>
              <a:t> </a:t>
            </a:r>
            <a:r>
              <a:rPr lang="en-US" altLang="en-US" b="0"/>
              <a:t>(EDSAC 1950)</a:t>
            </a:r>
          </a:p>
        </p:txBody>
      </p:sp>
      <p:sp>
        <p:nvSpPr>
          <p:cNvPr id="631812" name="Rectangle 4"/>
          <p:cNvSpPr>
            <a:spLocks noChangeArrowheads="1"/>
          </p:cNvSpPr>
          <p:nvPr/>
        </p:nvSpPr>
        <p:spPr bwMode="auto">
          <a:xfrm>
            <a:off x="2135188" y="1557339"/>
            <a:ext cx="78803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Accumulator + Index Registers  </a:t>
            </a:r>
            <a:r>
              <a:rPr lang="en-US" altLang="en-US" b="0"/>
              <a:t>(Manchester Mark I, IBM 700 series 1953)</a:t>
            </a:r>
          </a:p>
          <a:p>
            <a:pPr algn="l">
              <a:lnSpc>
                <a:spcPct val="85000"/>
              </a:lnSpc>
            </a:pPr>
            <a:endParaRPr lang="en-US" altLang="en-US">
              <a:solidFill>
                <a:srgbClr val="CCFF66"/>
              </a:solidFill>
            </a:endParaRPr>
          </a:p>
        </p:txBody>
      </p:sp>
      <p:sp>
        <p:nvSpPr>
          <p:cNvPr id="631814" name="Rectangle 6"/>
          <p:cNvSpPr>
            <a:spLocks noChangeArrowheads="1"/>
          </p:cNvSpPr>
          <p:nvPr/>
        </p:nvSpPr>
        <p:spPr bwMode="auto">
          <a:xfrm>
            <a:off x="2424113" y="2276476"/>
            <a:ext cx="7129462" cy="28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25400" rIns="63500" bIns="25400">
            <a:spAutoFit/>
          </a:bodyPr>
          <a:lstStyle/>
          <a:p>
            <a:pPr algn="l">
              <a:lnSpc>
                <a:spcPct val="85000"/>
              </a:lnSpc>
            </a:pPr>
            <a:r>
              <a:rPr lang="en-US" altLang="en-US">
                <a:solidFill>
                  <a:srgbClr val="CCFF66"/>
                </a:solidFill>
              </a:rPr>
              <a:t>Separation of Programming Model from Implementation</a:t>
            </a:r>
            <a:r>
              <a:rPr lang="en-US" altLang="en-US">
                <a:solidFill>
                  <a:schemeClr val="hlink"/>
                </a:solidFill>
              </a:rPr>
              <a:t> </a:t>
            </a:r>
            <a:r>
              <a:rPr lang="en-US" altLang="en-US" b="0"/>
              <a:t>1963-64</a:t>
            </a:r>
          </a:p>
        </p:txBody>
      </p:sp>
      <p:sp>
        <p:nvSpPr>
          <p:cNvPr id="631815" name="Rectangle 7"/>
          <p:cNvSpPr>
            <a:spLocks noChangeArrowheads="1"/>
          </p:cNvSpPr>
          <p:nvPr/>
        </p:nvSpPr>
        <p:spPr bwMode="auto">
          <a:xfrm>
            <a:off x="1919288" y="3213101"/>
            <a:ext cx="4559300" cy="28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High-level Language Based</a:t>
            </a:r>
            <a:r>
              <a:rPr lang="en-US" altLang="en-US">
                <a:solidFill>
                  <a:schemeClr val="hlink"/>
                </a:solidFill>
              </a:rPr>
              <a:t> </a:t>
            </a:r>
            <a:r>
              <a:rPr lang="en-US" altLang="en-US" b="0"/>
              <a:t>(B5000 1963)</a:t>
            </a:r>
            <a:endParaRPr lang="en-US" altLang="en-US">
              <a:solidFill>
                <a:schemeClr val="hlink"/>
              </a:solidFill>
            </a:endParaRPr>
          </a:p>
        </p:txBody>
      </p:sp>
      <p:sp>
        <p:nvSpPr>
          <p:cNvPr id="631816" name="Rectangle 8"/>
          <p:cNvSpPr>
            <a:spLocks noChangeArrowheads="1"/>
          </p:cNvSpPr>
          <p:nvPr/>
        </p:nvSpPr>
        <p:spPr bwMode="auto">
          <a:xfrm>
            <a:off x="6731000" y="3213101"/>
            <a:ext cx="3937000" cy="28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25400" rIns="63500" bIns="25400">
            <a:spAutoFit/>
          </a:bodyPr>
          <a:lstStyle/>
          <a:p>
            <a:pPr algn="l">
              <a:lnSpc>
                <a:spcPct val="85000"/>
              </a:lnSpc>
            </a:pPr>
            <a:r>
              <a:rPr lang="en-US" altLang="en-US">
                <a:solidFill>
                  <a:srgbClr val="CCFF66"/>
                </a:solidFill>
              </a:rPr>
              <a:t>Concept of a Family</a:t>
            </a:r>
            <a:r>
              <a:rPr lang="en-US" altLang="en-US">
                <a:solidFill>
                  <a:schemeClr val="hlink"/>
                </a:solidFill>
              </a:rPr>
              <a:t> </a:t>
            </a:r>
            <a:r>
              <a:rPr lang="en-US" altLang="en-US" b="0"/>
              <a:t>(IBM 360 1964</a:t>
            </a:r>
            <a:r>
              <a:rPr lang="en-US" altLang="en-US"/>
              <a:t>)</a:t>
            </a:r>
            <a:endParaRPr lang="en-US" altLang="en-US">
              <a:solidFill>
                <a:schemeClr val="hlink"/>
              </a:solidFill>
            </a:endParaRPr>
          </a:p>
        </p:txBody>
      </p:sp>
      <p:sp>
        <p:nvSpPr>
          <p:cNvPr id="631819" name="Rectangle 11"/>
          <p:cNvSpPr>
            <a:spLocks noChangeArrowheads="1"/>
          </p:cNvSpPr>
          <p:nvPr/>
        </p:nvSpPr>
        <p:spPr bwMode="auto">
          <a:xfrm>
            <a:off x="3935413" y="4076701"/>
            <a:ext cx="3847207" cy="28674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General Purpose Register Machines</a:t>
            </a:r>
          </a:p>
        </p:txBody>
      </p:sp>
      <p:sp>
        <p:nvSpPr>
          <p:cNvPr id="631820" name="Rectangle 12"/>
          <p:cNvSpPr>
            <a:spLocks noChangeArrowheads="1"/>
          </p:cNvSpPr>
          <p:nvPr/>
        </p:nvSpPr>
        <p:spPr bwMode="auto">
          <a:xfrm>
            <a:off x="2208213" y="5013325"/>
            <a:ext cx="3834383" cy="7576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Complex Instruction Sets Computer </a:t>
            </a:r>
          </a:p>
          <a:p>
            <a:pPr algn="l">
              <a:lnSpc>
                <a:spcPct val="85000"/>
              </a:lnSpc>
            </a:pPr>
            <a:r>
              <a:rPr lang="en-US" altLang="en-US" b="0"/>
              <a:t>(Vax, Intel 432 1977-80)</a:t>
            </a:r>
          </a:p>
          <a:p>
            <a:pPr algn="l">
              <a:lnSpc>
                <a:spcPct val="85000"/>
              </a:lnSpc>
            </a:pPr>
            <a:endParaRPr lang="en-US" altLang="en-US" b="0">
              <a:solidFill>
                <a:schemeClr val="hlink"/>
              </a:solidFill>
            </a:endParaRPr>
          </a:p>
        </p:txBody>
      </p:sp>
      <p:sp>
        <p:nvSpPr>
          <p:cNvPr id="631821" name="Rectangle 13"/>
          <p:cNvSpPr>
            <a:spLocks noChangeArrowheads="1"/>
          </p:cNvSpPr>
          <p:nvPr/>
        </p:nvSpPr>
        <p:spPr bwMode="auto">
          <a:xfrm>
            <a:off x="6642100" y="4902201"/>
            <a:ext cx="2539221" cy="28674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Load/Store Architecture</a:t>
            </a:r>
          </a:p>
        </p:txBody>
      </p:sp>
      <p:sp>
        <p:nvSpPr>
          <p:cNvPr id="631822" name="Rectangle 14"/>
          <p:cNvSpPr>
            <a:spLocks noChangeArrowheads="1"/>
          </p:cNvSpPr>
          <p:nvPr/>
        </p:nvSpPr>
        <p:spPr bwMode="auto">
          <a:xfrm>
            <a:off x="5562600" y="5876925"/>
            <a:ext cx="4495800" cy="7508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solidFill>
                  <a:srgbClr val="CCFF66"/>
                </a:solidFill>
              </a:rPr>
              <a:t>Reduced Instruction Set Computer</a:t>
            </a:r>
            <a:r>
              <a:rPr lang="en-US" altLang="en-US">
                <a:solidFill>
                  <a:schemeClr val="hlink"/>
                </a:solidFill>
              </a:rPr>
              <a:t> </a:t>
            </a:r>
          </a:p>
          <a:p>
            <a:pPr algn="l">
              <a:lnSpc>
                <a:spcPct val="85000"/>
              </a:lnSpc>
            </a:pPr>
            <a:r>
              <a:rPr lang="en-US" altLang="en-US" b="0"/>
              <a:t>(Mips,Sparc,HP-PA,IBM RS6000, . . .1987)</a:t>
            </a:r>
          </a:p>
          <a:p>
            <a:pPr algn="l">
              <a:lnSpc>
                <a:spcPct val="85000"/>
              </a:lnSpc>
            </a:pPr>
            <a:endParaRPr lang="en-US" altLang="en-US" b="0">
              <a:solidFill>
                <a:schemeClr val="hlink"/>
              </a:solidFill>
            </a:endParaRPr>
          </a:p>
        </p:txBody>
      </p:sp>
      <p:sp>
        <p:nvSpPr>
          <p:cNvPr id="631824" name="Rectangle 16"/>
          <p:cNvSpPr>
            <a:spLocks noChangeArrowheads="1"/>
          </p:cNvSpPr>
          <p:nvPr/>
        </p:nvSpPr>
        <p:spPr bwMode="auto">
          <a:xfrm>
            <a:off x="6743700" y="5229226"/>
            <a:ext cx="3073400" cy="28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pattFill prst="narHorz">
                  <a:fgClr>
                    <a:schemeClr val="tx1"/>
                  </a:fgClr>
                  <a:bgClr>
                    <a:schemeClr val="bg1"/>
                  </a:bgClr>
                </a:patt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500" tIns="25400" rIns="63500" bIns="25400">
            <a:spAutoFit/>
          </a:bodyPr>
          <a:lstStyle/>
          <a:p>
            <a:pPr algn="l">
              <a:lnSpc>
                <a:spcPct val="85000"/>
              </a:lnSpc>
            </a:pPr>
            <a:r>
              <a:rPr lang="en-US" altLang="en-US"/>
              <a:t>(CDC 6600, Cray 1 1963-76)</a:t>
            </a:r>
          </a:p>
        </p:txBody>
      </p:sp>
      <p:sp>
        <p:nvSpPr>
          <p:cNvPr id="631826" name="Line 18"/>
          <p:cNvSpPr>
            <a:spLocks noChangeShapeType="1"/>
          </p:cNvSpPr>
          <p:nvPr/>
        </p:nvSpPr>
        <p:spPr bwMode="auto">
          <a:xfrm>
            <a:off x="6024563" y="1268413"/>
            <a:ext cx="0" cy="15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27" name="Line 19"/>
          <p:cNvSpPr>
            <a:spLocks noChangeShapeType="1"/>
          </p:cNvSpPr>
          <p:nvPr/>
        </p:nvSpPr>
        <p:spPr bwMode="auto">
          <a:xfrm>
            <a:off x="6024563" y="1989138"/>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34" name="Line 26"/>
          <p:cNvSpPr>
            <a:spLocks noChangeShapeType="1"/>
          </p:cNvSpPr>
          <p:nvPr/>
        </p:nvSpPr>
        <p:spPr bwMode="auto">
          <a:xfrm>
            <a:off x="7319963" y="5516564"/>
            <a:ext cx="4762" cy="3190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31844" name="Group 36"/>
          <p:cNvGrpSpPr>
            <a:grpSpLocks/>
          </p:cNvGrpSpPr>
          <p:nvPr/>
        </p:nvGrpSpPr>
        <p:grpSpPr bwMode="auto">
          <a:xfrm>
            <a:off x="3863976" y="2565400"/>
            <a:ext cx="4321175" cy="503238"/>
            <a:chOff x="1474" y="1616"/>
            <a:chExt cx="2722" cy="317"/>
          </a:xfrm>
        </p:grpSpPr>
        <p:sp>
          <p:nvSpPr>
            <p:cNvPr id="631828" name="Line 20"/>
            <p:cNvSpPr>
              <a:spLocks noChangeShapeType="1"/>
            </p:cNvSpPr>
            <p:nvPr/>
          </p:nvSpPr>
          <p:spPr bwMode="auto">
            <a:xfrm>
              <a:off x="2835" y="1616"/>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29" name="Line 21"/>
            <p:cNvSpPr>
              <a:spLocks noChangeShapeType="1"/>
            </p:cNvSpPr>
            <p:nvPr/>
          </p:nvSpPr>
          <p:spPr bwMode="auto">
            <a:xfrm>
              <a:off x="1474" y="1797"/>
              <a:ext cx="272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36" name="Line 28"/>
            <p:cNvSpPr>
              <a:spLocks noChangeShapeType="1"/>
            </p:cNvSpPr>
            <p:nvPr/>
          </p:nvSpPr>
          <p:spPr bwMode="auto">
            <a:xfrm>
              <a:off x="1474" y="1797"/>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37" name="Line 29"/>
            <p:cNvSpPr>
              <a:spLocks noChangeShapeType="1"/>
            </p:cNvSpPr>
            <p:nvPr/>
          </p:nvSpPr>
          <p:spPr bwMode="auto">
            <a:xfrm>
              <a:off x="4196" y="1797"/>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1840" name="Line 32"/>
          <p:cNvSpPr>
            <a:spLocks noChangeShapeType="1"/>
          </p:cNvSpPr>
          <p:nvPr/>
        </p:nvSpPr>
        <p:spPr bwMode="auto">
          <a:xfrm rot="10800000">
            <a:off x="6024563" y="378936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1" name="Line 33"/>
          <p:cNvSpPr>
            <a:spLocks noChangeShapeType="1"/>
          </p:cNvSpPr>
          <p:nvPr/>
        </p:nvSpPr>
        <p:spPr bwMode="auto">
          <a:xfrm rot="10800000">
            <a:off x="3863975" y="3789364"/>
            <a:ext cx="4319588" cy="15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2" name="Line 34"/>
          <p:cNvSpPr>
            <a:spLocks noChangeShapeType="1"/>
          </p:cNvSpPr>
          <p:nvPr/>
        </p:nvSpPr>
        <p:spPr bwMode="auto">
          <a:xfrm rot="10800000">
            <a:off x="8185150" y="3575050"/>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3" name="Line 35"/>
          <p:cNvSpPr>
            <a:spLocks noChangeShapeType="1"/>
          </p:cNvSpPr>
          <p:nvPr/>
        </p:nvSpPr>
        <p:spPr bwMode="auto">
          <a:xfrm rot="10800000">
            <a:off x="3863975" y="3573463"/>
            <a:ext cx="0" cy="2159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31845" name="Group 37"/>
          <p:cNvGrpSpPr>
            <a:grpSpLocks/>
          </p:cNvGrpSpPr>
          <p:nvPr/>
        </p:nvGrpSpPr>
        <p:grpSpPr bwMode="auto">
          <a:xfrm>
            <a:off x="3792539" y="4365625"/>
            <a:ext cx="4321175" cy="503238"/>
            <a:chOff x="1474" y="1616"/>
            <a:chExt cx="2722" cy="317"/>
          </a:xfrm>
        </p:grpSpPr>
        <p:sp>
          <p:nvSpPr>
            <p:cNvPr id="631846" name="Line 38"/>
            <p:cNvSpPr>
              <a:spLocks noChangeShapeType="1"/>
            </p:cNvSpPr>
            <p:nvPr/>
          </p:nvSpPr>
          <p:spPr bwMode="auto">
            <a:xfrm>
              <a:off x="2835" y="1616"/>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7" name="Line 39"/>
            <p:cNvSpPr>
              <a:spLocks noChangeShapeType="1"/>
            </p:cNvSpPr>
            <p:nvPr/>
          </p:nvSpPr>
          <p:spPr bwMode="auto">
            <a:xfrm>
              <a:off x="1474" y="1797"/>
              <a:ext cx="272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8" name="Line 40"/>
            <p:cNvSpPr>
              <a:spLocks noChangeShapeType="1"/>
            </p:cNvSpPr>
            <p:nvPr/>
          </p:nvSpPr>
          <p:spPr bwMode="auto">
            <a:xfrm>
              <a:off x="1474" y="1797"/>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1849" name="Line 41"/>
            <p:cNvSpPr>
              <a:spLocks noChangeShapeType="1"/>
            </p:cNvSpPr>
            <p:nvPr/>
          </p:nvSpPr>
          <p:spPr bwMode="auto">
            <a:xfrm>
              <a:off x="4196" y="1797"/>
              <a:ext cx="0" cy="1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1085677936"/>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Types and Size of Operands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524000" y="1268761"/>
            <a:ext cx="9468544" cy="4968551"/>
          </a:xfrm>
        </p:spPr>
        <p:txBody>
          <a:bodyPr>
            <a:normAutofit fontScale="92500" lnSpcReduction="10000"/>
          </a:bodyPr>
          <a:lstStyle/>
          <a:p>
            <a:pPr marL="0" indent="0">
              <a:buNone/>
            </a:pPr>
            <a:r>
              <a:rPr lang="en-US" sz="2400" b="1" dirty="0">
                <a:solidFill>
                  <a:srgbClr val="FF0000"/>
                </a:solidFill>
                <a:effectLst>
                  <a:outerShdw blurRad="38100" dist="38100" dir="2700000" algn="tl">
                    <a:srgbClr val="000000">
                      <a:alpha val="43137"/>
                    </a:srgbClr>
                  </a:outerShdw>
                </a:effectLst>
              </a:rPr>
              <a:t>Types of an Operand</a:t>
            </a:r>
          </a:p>
          <a:p>
            <a:r>
              <a:rPr lang="en-US" sz="2400" b="1" dirty="0">
                <a:effectLst>
                  <a:outerShdw blurRad="38100" dist="38100" dir="2700000" algn="tl">
                    <a:srgbClr val="000000">
                      <a:alpha val="43137"/>
                    </a:srgbClr>
                  </a:outerShdw>
                </a:effectLst>
              </a:rPr>
              <a:t>	 - Integer</a:t>
            </a:r>
          </a:p>
          <a:p>
            <a:r>
              <a:rPr lang="en-US" sz="2400" b="1" dirty="0">
                <a:effectLst>
                  <a:outerShdw blurRad="38100" dist="38100" dir="2700000" algn="tl">
                    <a:srgbClr val="000000">
                      <a:alpha val="43137"/>
                    </a:srgbClr>
                  </a:outerShdw>
                </a:effectLst>
              </a:rPr>
              <a:t>	 - Single-precision floating point</a:t>
            </a:r>
          </a:p>
          <a:p>
            <a:r>
              <a:rPr lang="en-US" sz="2400" b="1" dirty="0">
                <a:effectLst>
                  <a:outerShdw blurRad="38100" dist="38100" dir="2700000" algn="tl">
                    <a:srgbClr val="000000">
                      <a:alpha val="43137"/>
                    </a:srgbClr>
                  </a:outerShdw>
                </a:effectLst>
              </a:rPr>
              <a:t>	 - Character</a:t>
            </a:r>
          </a:p>
          <a:p>
            <a:endParaRPr lang="en-US" sz="2400" b="1" dirty="0">
              <a:effectLst>
                <a:outerShdw blurRad="38100" dist="38100" dir="2700000" algn="tl">
                  <a:srgbClr val="000000">
                    <a:alpha val="43137"/>
                  </a:srgbClr>
                </a:outerShdw>
              </a:effectLst>
            </a:endParaRPr>
          </a:p>
          <a:p>
            <a:pPr marL="0" indent="0">
              <a:buNone/>
            </a:pPr>
            <a:r>
              <a:rPr lang="en-US" sz="2400" b="1" dirty="0">
                <a:solidFill>
                  <a:srgbClr val="FF0000"/>
                </a:solidFill>
                <a:effectLst>
                  <a:outerShdw blurRad="38100" dist="38100" dir="2700000" algn="tl">
                    <a:srgbClr val="000000">
                      <a:alpha val="43137"/>
                    </a:srgbClr>
                  </a:outerShdw>
                </a:effectLst>
              </a:rPr>
              <a:t>Size of Operand</a:t>
            </a:r>
          </a:p>
          <a:p>
            <a:r>
              <a:rPr lang="en-US" sz="2400" b="1" dirty="0">
                <a:effectLst>
                  <a:outerShdw blurRad="38100" dist="38100" dir="2700000" algn="tl">
                    <a:srgbClr val="000000">
                      <a:alpha val="43137"/>
                    </a:srgbClr>
                  </a:outerShdw>
                </a:effectLst>
              </a:rPr>
              <a:t>	 - Character 							8-bit</a:t>
            </a:r>
          </a:p>
          <a:p>
            <a:r>
              <a:rPr lang="en-US" sz="2400" b="1" dirty="0">
                <a:effectLst>
                  <a:outerShdw blurRad="38100" dist="38100" dir="2700000" algn="tl">
                    <a:srgbClr val="000000">
                      <a:alpha val="43137"/>
                    </a:srgbClr>
                  </a:outerShdw>
                </a:effectLst>
              </a:rPr>
              <a:t>	 - Half word							16-bit</a:t>
            </a:r>
          </a:p>
          <a:p>
            <a:r>
              <a:rPr lang="en-US" sz="2400" b="1" dirty="0">
                <a:effectLst>
                  <a:outerShdw blurRad="38100" dist="38100" dir="2700000" algn="tl">
                    <a:srgbClr val="000000">
                      <a:alpha val="43137"/>
                    </a:srgbClr>
                  </a:outerShdw>
                </a:effectLst>
              </a:rPr>
              <a:t>	 - Single precision FP or Word	32-bit</a:t>
            </a:r>
          </a:p>
          <a:p>
            <a:r>
              <a:rPr lang="en-US" sz="2400" b="1" dirty="0">
                <a:effectLst>
                  <a:outerShdw blurRad="38100" dist="38100" dir="2700000" algn="tl">
                    <a:srgbClr val="000000">
                      <a:alpha val="43137"/>
                    </a:srgbClr>
                  </a:outerShdw>
                </a:effectLst>
              </a:rPr>
              <a:t>	 - Double precision FP or 			64-bit</a:t>
            </a:r>
          </a:p>
          <a:p>
            <a:pPr marL="0" indent="0">
              <a:buNone/>
            </a:pPr>
            <a:r>
              <a:rPr lang="en-US" sz="2400" b="1" dirty="0">
                <a:effectLst>
                  <a:outerShdw blurRad="38100" dist="38100" dir="2700000" algn="tl">
                    <a:srgbClr val="000000">
                      <a:alpha val="43137"/>
                    </a:srgbClr>
                  </a:outerShdw>
                </a:effectLst>
              </a:rPr>
              <a:t>	   double word </a:t>
            </a:r>
            <a:endParaRPr lang="pt-BR"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000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Instruction Set Operations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623392" y="1268761"/>
            <a:ext cx="11233248" cy="4968551"/>
          </a:xfrm>
        </p:spPr>
        <p:txBody>
          <a:bodyPr>
            <a:noAutofit/>
          </a:bodyPr>
          <a:lstStyle/>
          <a:p>
            <a:pPr marL="0" indent="0">
              <a:buNone/>
            </a:pPr>
            <a:r>
              <a:rPr lang="en-US" sz="2800" b="1" dirty="0">
                <a:solidFill>
                  <a:srgbClr val="FF0000"/>
                </a:solidFill>
                <a:effectLst>
                  <a:outerShdw blurRad="50800" dist="38100" algn="tr" rotWithShape="0">
                    <a:prstClr val="black">
                      <a:alpha val="40000"/>
                    </a:prstClr>
                  </a:outerShdw>
                </a:effectLst>
              </a:rPr>
              <a:t>Arithmetic and Logic</a:t>
            </a:r>
          </a:p>
          <a:p>
            <a:pPr marL="0" indent="0">
              <a:buNone/>
            </a:pPr>
            <a:r>
              <a:rPr lang="en-US" sz="2800" b="1" dirty="0">
                <a:effectLst>
                  <a:outerShdw blurRad="50800" dist="38100" algn="tr" rotWithShape="0">
                    <a:prstClr val="black">
                      <a:alpha val="40000"/>
                    </a:prstClr>
                  </a:outerShdw>
                </a:effectLst>
              </a:rPr>
              <a:t>	- Integer add, sub, and, or, multiply, 	divide</a:t>
            </a:r>
          </a:p>
          <a:p>
            <a:pPr marL="0" indent="0">
              <a:buNone/>
            </a:pPr>
            <a:endParaRPr lang="en-US" sz="2800" b="1" dirty="0">
              <a:effectLst>
                <a:outerShdw blurRad="50800" dist="38100" algn="tr" rotWithShape="0">
                  <a:prstClr val="black">
                    <a:alpha val="40000"/>
                  </a:prstClr>
                </a:outerShdw>
              </a:effectLst>
            </a:endParaRPr>
          </a:p>
          <a:p>
            <a:pPr marL="0" indent="0">
              <a:buNone/>
            </a:pPr>
            <a:r>
              <a:rPr lang="en-US" sz="2800" b="1" dirty="0">
                <a:solidFill>
                  <a:srgbClr val="FF0000"/>
                </a:solidFill>
                <a:effectLst>
                  <a:outerShdw blurRad="50800" dist="38100" algn="tr" rotWithShape="0">
                    <a:prstClr val="black">
                      <a:alpha val="40000"/>
                    </a:prstClr>
                  </a:outerShdw>
                </a:effectLst>
              </a:rPr>
              <a:t>Data Transfer</a:t>
            </a:r>
          </a:p>
          <a:p>
            <a:pPr marL="0" indent="0">
              <a:buNone/>
            </a:pPr>
            <a:r>
              <a:rPr lang="en-US" sz="2800" b="1" dirty="0">
                <a:effectLst>
                  <a:outerShdw blurRad="50800" dist="38100" algn="tr" rotWithShape="0">
                    <a:prstClr val="black">
                      <a:alpha val="40000"/>
                    </a:prstClr>
                  </a:outerShdw>
                </a:effectLst>
              </a:rPr>
              <a:t>	 - Load, store and </a:t>
            </a:r>
          </a:p>
          <a:p>
            <a:pPr marL="0" indent="0">
              <a:buNone/>
            </a:pPr>
            <a:r>
              <a:rPr lang="en-US" sz="2800" b="1" dirty="0">
                <a:effectLst>
                  <a:outerShdw blurRad="50800" dist="38100" algn="tr" rotWithShape="0">
                    <a:prstClr val="black">
                      <a:alpha val="40000"/>
                    </a:prstClr>
                  </a:outerShdw>
                </a:effectLst>
              </a:rPr>
              <a:t>	 - Move instructions with memory 	addressing</a:t>
            </a:r>
          </a:p>
          <a:p>
            <a:pPr marL="0" indent="0">
              <a:buNone/>
            </a:pPr>
            <a:endParaRPr lang="en-US" sz="2800" b="1" dirty="0">
              <a:effectLst>
                <a:outerShdw blurRad="50800" dist="38100" algn="tr" rotWithShape="0">
                  <a:prstClr val="black">
                    <a:alpha val="40000"/>
                  </a:prstClr>
                </a:outerShdw>
              </a:effectLst>
            </a:endParaRPr>
          </a:p>
          <a:p>
            <a:pPr marL="0" indent="0">
              <a:buNone/>
            </a:pPr>
            <a:r>
              <a:rPr lang="en-US" sz="2800" b="1" dirty="0">
                <a:solidFill>
                  <a:srgbClr val="FF0000"/>
                </a:solidFill>
                <a:effectLst>
                  <a:outerShdw blurRad="50800" dist="38100" algn="tr" rotWithShape="0">
                    <a:prstClr val="black">
                      <a:alpha val="40000"/>
                    </a:prstClr>
                  </a:outerShdw>
                </a:effectLst>
              </a:rPr>
              <a:t>Control</a:t>
            </a:r>
          </a:p>
          <a:p>
            <a:pPr marL="0" indent="0">
              <a:buNone/>
            </a:pPr>
            <a:r>
              <a:rPr lang="en-US" sz="2800" b="1" dirty="0">
                <a:effectLst>
                  <a:outerShdw blurRad="50800" dist="38100" algn="tr" rotWithShape="0">
                    <a:prstClr val="black">
                      <a:alpha val="40000"/>
                    </a:prstClr>
                  </a:outerShdw>
                </a:effectLst>
              </a:rPr>
              <a:t>	- Branch, Jump, procedure call and return </a:t>
            </a:r>
            <a:endParaRPr lang="en-US" sz="2800" b="1" dirty="0"/>
          </a:p>
        </p:txBody>
      </p:sp>
    </p:spTree>
    <p:extLst>
      <p:ext uri="{BB962C8B-B14F-4D97-AF65-F5344CB8AC3E}">
        <p14:creationId xmlns:p14="http://schemas.microsoft.com/office/powerpoint/2010/main" val="2861936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Instruction Set Operations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551384" y="1268761"/>
            <a:ext cx="11305256" cy="4968551"/>
          </a:xfrm>
        </p:spPr>
        <p:txBody>
          <a:bodyPr>
            <a:noAutofit/>
          </a:bodyPr>
          <a:lstStyle/>
          <a:p>
            <a:pPr marL="0" indent="0">
              <a:buNone/>
            </a:pPr>
            <a:r>
              <a:rPr lang="en-US" sz="2400" b="1" dirty="0">
                <a:solidFill>
                  <a:srgbClr val="FF0000"/>
                </a:solidFill>
                <a:effectLst>
                  <a:outerShdw blurRad="50800" dist="38100" algn="tr" rotWithShape="0">
                    <a:prstClr val="black">
                      <a:alpha val="40000"/>
                    </a:prstClr>
                  </a:outerShdw>
                </a:effectLst>
              </a:rPr>
              <a:t>System</a:t>
            </a:r>
          </a:p>
          <a:p>
            <a:pPr marL="0" indent="0">
              <a:buNone/>
            </a:pPr>
            <a:r>
              <a:rPr lang="en-US" sz="2400" b="1" dirty="0">
                <a:effectLst>
                  <a:outerShdw blurRad="50800" dist="38100" algn="tr" rotWithShape="0">
                    <a:prstClr val="black">
                      <a:alpha val="40000"/>
                    </a:prstClr>
                  </a:outerShdw>
                </a:effectLst>
              </a:rPr>
              <a:t>	 - 	operating system call, Virtual Memory Management</a:t>
            </a:r>
          </a:p>
          <a:p>
            <a:pPr marL="0" indent="0">
              <a:buNone/>
            </a:pPr>
            <a:r>
              <a:rPr lang="en-US" sz="2400" b="1" dirty="0">
                <a:solidFill>
                  <a:srgbClr val="FF0000"/>
                </a:solidFill>
                <a:effectLst>
                  <a:outerShdw blurRad="50800" dist="38100" algn="tr" rotWithShape="0">
                    <a:prstClr val="black">
                      <a:alpha val="40000"/>
                    </a:prstClr>
                  </a:outerShdw>
                </a:effectLst>
              </a:rPr>
              <a:t>Floating point</a:t>
            </a:r>
          </a:p>
          <a:p>
            <a:pPr marL="0" indent="0">
              <a:buNone/>
            </a:pPr>
            <a:r>
              <a:rPr lang="en-US" sz="2400" b="1" dirty="0">
                <a:effectLst>
                  <a:outerShdw blurRad="50800" dist="38100" algn="tr" rotWithShape="0">
                    <a:prstClr val="black">
                      <a:alpha val="40000"/>
                    </a:prstClr>
                  </a:outerShdw>
                </a:effectLst>
              </a:rPr>
              <a:t>	 - Add, multiply, divide and compare</a:t>
            </a:r>
          </a:p>
          <a:p>
            <a:pPr marL="0" indent="0">
              <a:buNone/>
            </a:pPr>
            <a:r>
              <a:rPr lang="en-US" sz="2400" b="1" dirty="0">
                <a:solidFill>
                  <a:srgbClr val="FF0000"/>
                </a:solidFill>
                <a:effectLst>
                  <a:outerShdw blurRad="50800" dist="38100" algn="tr" rotWithShape="0">
                    <a:prstClr val="black">
                      <a:alpha val="40000"/>
                    </a:prstClr>
                  </a:outerShdw>
                </a:effectLst>
              </a:rPr>
              <a:t>Decimal</a:t>
            </a:r>
          </a:p>
          <a:p>
            <a:pPr marL="0" indent="0">
              <a:buNone/>
            </a:pPr>
            <a:r>
              <a:rPr lang="en-US" sz="2400" b="1" dirty="0">
                <a:effectLst>
                  <a:outerShdw blurRad="50800" dist="38100" algn="tr" rotWithShape="0">
                    <a:prstClr val="black">
                      <a:alpha val="40000"/>
                    </a:prstClr>
                  </a:outerShdw>
                </a:effectLst>
              </a:rPr>
              <a:t>	- 	BCD add, multiply and Decimal to Character 	Conversion</a:t>
            </a:r>
          </a:p>
          <a:p>
            <a:pPr marL="0" indent="0">
              <a:buNone/>
            </a:pPr>
            <a:r>
              <a:rPr lang="en-US" sz="2400" b="1" dirty="0">
                <a:solidFill>
                  <a:srgbClr val="FF0000"/>
                </a:solidFill>
                <a:effectLst>
                  <a:outerShdw blurRad="50800" dist="38100" algn="tr" rotWithShape="0">
                    <a:prstClr val="black">
                      <a:alpha val="40000"/>
                    </a:prstClr>
                  </a:outerShdw>
                </a:effectLst>
              </a:rPr>
              <a:t>String</a:t>
            </a:r>
          </a:p>
          <a:p>
            <a:pPr marL="0" indent="0">
              <a:buNone/>
            </a:pPr>
            <a:r>
              <a:rPr lang="en-US" sz="2400" b="1" dirty="0">
                <a:effectLst>
                  <a:outerShdw blurRad="50800" dist="38100" algn="tr" rotWithShape="0">
                    <a:prstClr val="black">
                      <a:alpha val="40000"/>
                    </a:prstClr>
                  </a:outerShdw>
                </a:effectLst>
              </a:rPr>
              <a:t>	- 	String move, compare and search</a:t>
            </a:r>
          </a:p>
          <a:p>
            <a:pPr marL="0" indent="0">
              <a:buNone/>
            </a:pPr>
            <a:r>
              <a:rPr lang="en-US" sz="2400" b="1" dirty="0">
                <a:solidFill>
                  <a:srgbClr val="FF0000"/>
                </a:solidFill>
                <a:effectLst>
                  <a:outerShdw blurRad="50800" dist="38100" algn="tr" rotWithShape="0">
                    <a:prstClr val="black">
                      <a:alpha val="40000"/>
                    </a:prstClr>
                  </a:outerShdw>
                </a:effectLst>
              </a:rPr>
              <a:t>Graphics</a:t>
            </a:r>
          </a:p>
          <a:p>
            <a:pPr marL="0" indent="0">
              <a:buNone/>
            </a:pPr>
            <a:r>
              <a:rPr lang="en-US" sz="2400" b="1" dirty="0">
                <a:effectLst>
                  <a:outerShdw blurRad="50800" dist="38100" algn="tr" rotWithShape="0">
                    <a:prstClr val="black">
                      <a:alpha val="40000"/>
                    </a:prstClr>
                  </a:outerShdw>
                </a:effectLst>
              </a:rPr>
              <a:t>	- 	Pixel and vertex operations, compression / de-compression  	operations</a:t>
            </a:r>
          </a:p>
        </p:txBody>
      </p:sp>
    </p:spTree>
    <p:extLst>
      <p:ext uri="{BB962C8B-B14F-4D97-AF65-F5344CB8AC3E}">
        <p14:creationId xmlns:p14="http://schemas.microsoft.com/office/powerpoint/2010/main" val="1526415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Operand Addressing Modes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2099556" y="4553744"/>
            <a:ext cx="7992888" cy="2304256"/>
          </a:xfrm>
        </p:spPr>
        <p:txBody>
          <a:bodyPr>
            <a:normAutofit/>
          </a:bodyPr>
          <a:lstStyle/>
          <a:p>
            <a:r>
              <a:rPr lang="en-US" sz="2400" dirty="0">
                <a:effectLst>
                  <a:outerShdw blurRad="50800" dist="38100" algn="tr" rotWithShape="0">
                    <a:prstClr val="black">
                      <a:alpha val="40000"/>
                    </a:prstClr>
                  </a:outerShdw>
                </a:effectLst>
              </a:rPr>
              <a:t>	- </a:t>
            </a:r>
            <a:r>
              <a:rPr lang="en-US" sz="2400" b="1" dirty="0">
                <a:effectLst>
                  <a:outerShdw blurRad="50800" dist="38100" algn="tr" rotWithShape="0">
                    <a:prstClr val="black">
                      <a:alpha val="40000"/>
                    </a:prstClr>
                  </a:outerShdw>
                </a:effectLst>
              </a:rPr>
              <a:t>Immediate		</a:t>
            </a:r>
          </a:p>
          <a:p>
            <a:r>
              <a:rPr lang="en-US" sz="2400" dirty="0">
                <a:effectLst>
                  <a:outerShdw blurRad="50800" dist="38100" algn="tr" rotWithShape="0">
                    <a:prstClr val="black">
                      <a:alpha val="40000"/>
                    </a:prstClr>
                  </a:outerShdw>
                </a:effectLst>
              </a:rPr>
              <a:t>	- </a:t>
            </a:r>
            <a:r>
              <a:rPr lang="en-US" sz="2400" b="1" dirty="0">
                <a:effectLst>
                  <a:outerShdw blurRad="50800" dist="38100" algn="tr" rotWithShape="0">
                    <a:prstClr val="black">
                      <a:alpha val="40000"/>
                    </a:prstClr>
                  </a:outerShdw>
                </a:effectLst>
              </a:rPr>
              <a:t>Register</a:t>
            </a:r>
          </a:p>
          <a:p>
            <a:r>
              <a:rPr lang="en-US" sz="2400" dirty="0">
                <a:effectLst>
                  <a:outerShdw blurRad="50800" dist="38100" algn="tr" rotWithShape="0">
                    <a:prstClr val="black">
                      <a:alpha val="40000"/>
                    </a:prstClr>
                  </a:outerShdw>
                </a:effectLst>
              </a:rPr>
              <a:t>	- </a:t>
            </a:r>
            <a:r>
              <a:rPr lang="en-US" sz="2400" b="1" dirty="0"/>
              <a:t>Direct or Absolute</a:t>
            </a:r>
          </a:p>
          <a:p>
            <a:r>
              <a:rPr lang="en-US" sz="2400" b="1" dirty="0"/>
              <a:t>	- Indirect</a:t>
            </a:r>
            <a:endParaRPr lang="en-US" sz="2400" dirty="0"/>
          </a:p>
        </p:txBody>
      </p:sp>
      <p:sp>
        <p:nvSpPr>
          <p:cNvPr id="2" name="Rectangle 1"/>
          <p:cNvSpPr/>
          <p:nvPr/>
        </p:nvSpPr>
        <p:spPr>
          <a:xfrm>
            <a:off x="623392" y="1550865"/>
            <a:ext cx="10945216" cy="3194721"/>
          </a:xfrm>
          <a:prstGeom prst="rect">
            <a:avLst/>
          </a:prstGeom>
        </p:spPr>
        <p:txBody>
          <a:bodyPr wrap="square">
            <a:spAutoFit/>
          </a:bodyPr>
          <a:lstStyle/>
          <a:p>
            <a:pPr>
              <a:lnSpc>
                <a:spcPct val="80000"/>
              </a:lnSpc>
            </a:pPr>
            <a:r>
              <a:rPr lang="en-US" altLang="en-US" sz="3200" dirty="0"/>
              <a:t>An </a:t>
            </a:r>
            <a:r>
              <a:rPr lang="en-US" altLang="en-US" sz="3200" b="1" dirty="0">
                <a:solidFill>
                  <a:srgbClr val="FFFF00"/>
                </a:solidFill>
              </a:rPr>
              <a:t>“effective address”</a:t>
            </a:r>
            <a:r>
              <a:rPr lang="en-US" altLang="en-US" sz="3200" dirty="0"/>
              <a:t> is the binary bit pattern issued by the CPU to specify the location of operands in CPU (register) or the memory</a:t>
            </a:r>
          </a:p>
          <a:p>
            <a:pPr>
              <a:lnSpc>
                <a:spcPct val="80000"/>
              </a:lnSpc>
              <a:buFont typeface="Wingdings" panose="05000000000000000000" pitchFamily="2" charset="2"/>
              <a:buNone/>
            </a:pPr>
            <a:endParaRPr lang="en-US" altLang="en-US" sz="3200" dirty="0"/>
          </a:p>
          <a:p>
            <a:pPr>
              <a:lnSpc>
                <a:spcPct val="80000"/>
              </a:lnSpc>
            </a:pPr>
            <a:r>
              <a:rPr lang="en-US" altLang="en-US" sz="3200" dirty="0"/>
              <a:t>Addressing modes are the ways of providing </a:t>
            </a:r>
            <a:r>
              <a:rPr lang="en-US" altLang="en-US" sz="3200" dirty="0">
                <a:solidFill>
                  <a:srgbClr val="FFFF00"/>
                </a:solidFill>
              </a:rPr>
              <a:t>access paths</a:t>
            </a:r>
            <a:r>
              <a:rPr lang="en-US" altLang="en-US" sz="3200" dirty="0"/>
              <a:t> to CPU registers and memory locations</a:t>
            </a:r>
          </a:p>
          <a:p>
            <a:pPr>
              <a:lnSpc>
                <a:spcPct val="80000"/>
              </a:lnSpc>
              <a:buFont typeface="Wingdings" panose="05000000000000000000" pitchFamily="2" charset="2"/>
              <a:buNone/>
            </a:pPr>
            <a:endParaRPr lang="en-US" altLang="en-US" sz="3200" dirty="0"/>
          </a:p>
          <a:p>
            <a:pPr>
              <a:lnSpc>
                <a:spcPct val="80000"/>
              </a:lnSpc>
            </a:pPr>
            <a:r>
              <a:rPr lang="en-US" altLang="en-US" sz="2800" b="1" dirty="0">
                <a:solidFill>
                  <a:srgbClr val="7030A0"/>
                </a:solidFill>
              </a:rPr>
              <a:t>Commonly used addressing modes are:</a:t>
            </a:r>
          </a:p>
        </p:txBody>
      </p:sp>
    </p:spTree>
    <p:extLst>
      <p:ext uri="{BB962C8B-B14F-4D97-AF65-F5344CB8AC3E}">
        <p14:creationId xmlns:p14="http://schemas.microsoft.com/office/powerpoint/2010/main" val="4162274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Operand Addressing Modes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199456" y="1268760"/>
            <a:ext cx="7992888" cy="4968551"/>
          </a:xfrm>
        </p:spPr>
        <p:txBody>
          <a:bodyPr>
            <a:normAutofit/>
          </a:bodyPr>
          <a:lstStyle/>
          <a:p>
            <a:r>
              <a:rPr lang="en-US" sz="3200" b="1" dirty="0">
                <a:effectLst>
                  <a:outerShdw blurRad="50800" dist="38100" algn="tr" rotWithShape="0">
                    <a:prstClr val="black">
                      <a:alpha val="40000"/>
                    </a:prstClr>
                  </a:outerShdw>
                </a:effectLst>
              </a:rPr>
              <a:t>Immediate		ADD R4, # </a:t>
            </a:r>
            <a:r>
              <a:rPr lang="en-US" sz="3200" b="1" dirty="0" smtClean="0">
                <a:effectLst>
                  <a:outerShdw blurRad="50800" dist="38100" algn="tr" rotWithShape="0">
                    <a:prstClr val="black">
                      <a:alpha val="40000"/>
                    </a:prstClr>
                  </a:outerShdw>
                </a:effectLst>
              </a:rPr>
              <a:t>24H</a:t>
            </a:r>
          </a:p>
          <a:p>
            <a:endParaRPr lang="en-US" sz="3200" b="1" dirty="0" smtClean="0">
              <a:effectLst>
                <a:outerShdw blurRad="50800" dist="38100" algn="tr" rotWithShape="0">
                  <a:prstClr val="black">
                    <a:alpha val="40000"/>
                  </a:prstClr>
                </a:outerShdw>
              </a:effectLst>
            </a:endParaRPr>
          </a:p>
          <a:p>
            <a:pPr marL="0" indent="0">
              <a:buNone/>
            </a:pPr>
            <a:r>
              <a:rPr lang="en-US" altLang="en-US" sz="3200" dirty="0" smtClean="0">
                <a:solidFill>
                  <a:srgbClr val="FFFF00"/>
                </a:solidFill>
              </a:rPr>
              <a:t>	Reg[R4</a:t>
            </a:r>
            <a:r>
              <a:rPr lang="en-US" altLang="en-US" sz="3200" dirty="0">
                <a:solidFill>
                  <a:srgbClr val="FFFF00"/>
                </a:solidFill>
              </a:rPr>
              <a:t>]     Reg[R4] + 24 H </a:t>
            </a:r>
          </a:p>
          <a:p>
            <a:endParaRPr lang="en-US" sz="3200" dirty="0"/>
          </a:p>
        </p:txBody>
      </p:sp>
      <p:sp>
        <p:nvSpPr>
          <p:cNvPr id="5" name="Line 7"/>
          <p:cNvSpPr>
            <a:spLocks noChangeShapeType="1"/>
          </p:cNvSpPr>
          <p:nvPr/>
        </p:nvSpPr>
        <p:spPr bwMode="auto">
          <a:xfrm flipH="1">
            <a:off x="3647728" y="4149080"/>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Rectangle 1"/>
          <p:cNvSpPr/>
          <p:nvPr/>
        </p:nvSpPr>
        <p:spPr>
          <a:xfrm>
            <a:off x="695400" y="4836655"/>
            <a:ext cx="10945216" cy="1384995"/>
          </a:xfrm>
          <a:prstGeom prst="rect">
            <a:avLst/>
          </a:prstGeom>
        </p:spPr>
        <p:txBody>
          <a:bodyPr wrap="square">
            <a:spAutoFit/>
          </a:bodyPr>
          <a:lstStyle/>
          <a:p>
            <a:pPr eaLnBrk="1" hangingPunct="1"/>
            <a:r>
              <a:rPr lang="en-US" altLang="en-US" sz="2800" dirty="0"/>
              <a:t>Data for the instruction is part of the instruction itself</a:t>
            </a:r>
          </a:p>
          <a:p>
            <a:pPr eaLnBrk="1" hangingPunct="1"/>
            <a:r>
              <a:rPr lang="en-US" altLang="en-US" sz="2800" dirty="0"/>
              <a:t>Used to hold source operands only; cannot be used for storing results</a:t>
            </a:r>
          </a:p>
        </p:txBody>
      </p:sp>
    </p:spTree>
    <p:extLst>
      <p:ext uri="{BB962C8B-B14F-4D97-AF65-F5344CB8AC3E}">
        <p14:creationId xmlns:p14="http://schemas.microsoft.com/office/powerpoint/2010/main" val="3994661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Operand Addressing Modes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271464" y="2207474"/>
            <a:ext cx="7992888" cy="2880319"/>
          </a:xfrm>
        </p:spPr>
        <p:txBody>
          <a:bodyPr>
            <a:normAutofit/>
          </a:bodyPr>
          <a:lstStyle/>
          <a:p>
            <a:r>
              <a:rPr lang="en-US" sz="3200" dirty="0">
                <a:effectLst>
                  <a:outerShdw blurRad="50800" dist="38100" algn="tr" rotWithShape="0">
                    <a:prstClr val="black">
                      <a:alpha val="40000"/>
                    </a:prstClr>
                  </a:outerShdw>
                </a:effectLst>
              </a:rPr>
              <a:t>	- </a:t>
            </a:r>
            <a:r>
              <a:rPr lang="en-US" sz="3200" b="1" dirty="0">
                <a:effectLst>
                  <a:outerShdw blurRad="50800" dist="38100" algn="tr" rotWithShape="0">
                    <a:prstClr val="black">
                      <a:alpha val="40000"/>
                    </a:prstClr>
                  </a:outerShdw>
                </a:effectLst>
              </a:rPr>
              <a:t>Register		ADD R4, </a:t>
            </a:r>
            <a:r>
              <a:rPr lang="en-US" sz="3200" b="1" dirty="0" smtClean="0">
                <a:effectLst>
                  <a:outerShdw blurRad="50800" dist="38100" algn="tr" rotWithShape="0">
                    <a:prstClr val="black">
                      <a:alpha val="40000"/>
                    </a:prstClr>
                  </a:outerShdw>
                </a:effectLst>
              </a:rPr>
              <a:t>R3</a:t>
            </a:r>
          </a:p>
          <a:p>
            <a:endParaRPr lang="en-US" sz="3200" b="1" dirty="0">
              <a:effectLst>
                <a:outerShdw blurRad="50800" dist="38100" algn="tr" rotWithShape="0">
                  <a:prstClr val="black">
                    <a:alpha val="40000"/>
                  </a:prstClr>
                </a:outerShdw>
              </a:effectLst>
            </a:endParaRPr>
          </a:p>
          <a:p>
            <a:pPr marL="0" indent="0">
              <a:buNone/>
            </a:pPr>
            <a:r>
              <a:rPr lang="en-US" altLang="en-US" sz="3200" dirty="0">
                <a:solidFill>
                  <a:srgbClr val="FFFF00"/>
                </a:solidFill>
              </a:rPr>
              <a:t> Reg[R4]     Reg[R4] + Reg[R3] </a:t>
            </a:r>
            <a:endParaRPr lang="en-US" sz="3200" dirty="0"/>
          </a:p>
          <a:p>
            <a:endParaRPr lang="en-US" sz="3200" dirty="0"/>
          </a:p>
        </p:txBody>
      </p:sp>
      <p:sp>
        <p:nvSpPr>
          <p:cNvPr id="5" name="Line 7"/>
          <p:cNvSpPr>
            <a:spLocks noChangeShapeType="1"/>
          </p:cNvSpPr>
          <p:nvPr/>
        </p:nvSpPr>
        <p:spPr bwMode="auto">
          <a:xfrm flipH="1">
            <a:off x="3431704" y="4005064"/>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Rectangle 2"/>
          <p:cNvSpPr/>
          <p:nvPr/>
        </p:nvSpPr>
        <p:spPr>
          <a:xfrm>
            <a:off x="1524000" y="4869160"/>
            <a:ext cx="9144000" cy="954107"/>
          </a:xfrm>
          <a:prstGeom prst="rect">
            <a:avLst/>
          </a:prstGeom>
        </p:spPr>
        <p:txBody>
          <a:bodyPr wrap="square">
            <a:spAutoFit/>
          </a:bodyPr>
          <a:lstStyle/>
          <a:p>
            <a:pPr eaLnBrk="1" hangingPunct="1"/>
            <a:r>
              <a:rPr lang="en-US" altLang="en-US" sz="2800" dirty="0"/>
              <a:t>Operand is contained in a CPU register</a:t>
            </a:r>
          </a:p>
          <a:p>
            <a:pPr eaLnBrk="1" hangingPunct="1"/>
            <a:r>
              <a:rPr lang="en-US" altLang="en-US" sz="2800" dirty="0"/>
              <a:t>No memory access needed , therefore it is fast</a:t>
            </a:r>
          </a:p>
        </p:txBody>
      </p:sp>
    </p:spTree>
    <p:extLst>
      <p:ext uri="{BB962C8B-B14F-4D97-AF65-F5344CB8AC3E}">
        <p14:creationId xmlns:p14="http://schemas.microsoft.com/office/powerpoint/2010/main" val="3161975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Operand Addressing Modes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055440" y="1268761"/>
            <a:ext cx="9145016" cy="4968551"/>
          </a:xfrm>
        </p:spPr>
        <p:txBody>
          <a:bodyPr>
            <a:normAutofit/>
          </a:bodyPr>
          <a:lstStyle/>
          <a:p>
            <a:r>
              <a:rPr lang="en-US" sz="3200" b="1" dirty="0">
                <a:effectLst>
                  <a:outerShdw blurRad="50800" dist="38100" algn="tr" rotWithShape="0">
                    <a:prstClr val="black">
                      <a:alpha val="40000"/>
                    </a:prstClr>
                  </a:outerShdw>
                </a:effectLst>
              </a:rPr>
              <a:t>Direct </a:t>
            </a:r>
            <a:r>
              <a:rPr lang="en-US" sz="3200" dirty="0"/>
              <a:t>(or absolute)</a:t>
            </a:r>
            <a:r>
              <a:rPr lang="en-US" sz="3200" b="1" dirty="0">
                <a:effectLst>
                  <a:outerShdw blurRad="50800" dist="38100" algn="tr" rotWithShape="0">
                    <a:prstClr val="black">
                      <a:alpha val="40000"/>
                    </a:prstClr>
                  </a:outerShdw>
                </a:effectLst>
              </a:rPr>
              <a:t>	 ADD R1,(1000)  </a:t>
            </a:r>
            <a:endParaRPr lang="en-US" sz="3200" b="1" dirty="0" smtClean="0">
              <a:effectLst>
                <a:outerShdw blurRad="50800" dist="38100" algn="tr" rotWithShape="0">
                  <a:prstClr val="black">
                    <a:alpha val="40000"/>
                  </a:prstClr>
                </a:outerShdw>
              </a:effectLst>
            </a:endParaRPr>
          </a:p>
          <a:p>
            <a:endParaRPr lang="en-US" sz="3200" b="1" dirty="0">
              <a:effectLst>
                <a:outerShdw blurRad="50800" dist="38100" algn="tr" rotWithShape="0">
                  <a:prstClr val="black">
                    <a:alpha val="40000"/>
                  </a:prstClr>
                </a:outerShdw>
              </a:effectLst>
            </a:endParaRPr>
          </a:p>
          <a:p>
            <a:pPr marL="0" indent="0">
              <a:buNone/>
            </a:pPr>
            <a:r>
              <a:rPr lang="en-US" altLang="en-US" sz="3200" dirty="0" smtClean="0">
                <a:solidFill>
                  <a:srgbClr val="FFFF00"/>
                </a:solidFill>
              </a:rPr>
              <a:t>Reg[R1</a:t>
            </a:r>
            <a:r>
              <a:rPr lang="en-US" altLang="en-US" sz="3200" dirty="0">
                <a:solidFill>
                  <a:srgbClr val="FFFF00"/>
                </a:solidFill>
              </a:rPr>
              <a:t>]     Reg[R1] + Mem[1000]</a:t>
            </a:r>
          </a:p>
          <a:p>
            <a:pPr marL="0" indent="0">
              <a:buNone/>
            </a:pPr>
            <a:endParaRPr lang="en-US" sz="3200" dirty="0"/>
          </a:p>
        </p:txBody>
      </p:sp>
      <p:sp>
        <p:nvSpPr>
          <p:cNvPr id="4" name="Line 7"/>
          <p:cNvSpPr>
            <a:spLocks noChangeShapeType="1"/>
          </p:cNvSpPr>
          <p:nvPr/>
        </p:nvSpPr>
        <p:spPr bwMode="auto">
          <a:xfrm flipH="1">
            <a:off x="3071664" y="4149080"/>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Rectangle 1"/>
          <p:cNvSpPr/>
          <p:nvPr/>
        </p:nvSpPr>
        <p:spPr>
          <a:xfrm>
            <a:off x="1088976" y="4884601"/>
            <a:ext cx="10208659" cy="1384995"/>
          </a:xfrm>
          <a:prstGeom prst="rect">
            <a:avLst/>
          </a:prstGeom>
        </p:spPr>
        <p:txBody>
          <a:bodyPr wrap="square">
            <a:spAutoFit/>
          </a:bodyPr>
          <a:lstStyle/>
          <a:p>
            <a:pPr eaLnBrk="1" hangingPunct="1"/>
            <a:r>
              <a:rPr lang="en-US" altLang="en-US" sz="2800" dirty="0"/>
              <a:t>The address of the operand is specified as a constant, coded as part of the instruction </a:t>
            </a:r>
          </a:p>
          <a:p>
            <a:pPr eaLnBrk="1" hangingPunct="1"/>
            <a:r>
              <a:rPr lang="en-US" altLang="en-US" sz="2800" dirty="0"/>
              <a:t>Limited address space (2</a:t>
            </a:r>
            <a:r>
              <a:rPr lang="en-US" altLang="en-US" sz="2800" baseline="30000" dirty="0"/>
              <a:t>operand field size</a:t>
            </a:r>
            <a:r>
              <a:rPr lang="en-US" altLang="en-US" sz="2800" dirty="0"/>
              <a:t>) locations</a:t>
            </a:r>
          </a:p>
        </p:txBody>
      </p:sp>
    </p:spTree>
    <p:extLst>
      <p:ext uri="{BB962C8B-B14F-4D97-AF65-F5344CB8AC3E}">
        <p14:creationId xmlns:p14="http://schemas.microsoft.com/office/powerpoint/2010/main" val="47554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Operand Addressing Modes</a:t>
            </a:r>
            <a:endParaRPr lang="en-US" altLang="en-US" sz="2800" b="1" u="sng" dirty="0">
              <a:solidFill>
                <a:srgbClr val="800080"/>
              </a:solidFill>
              <a:effectLst>
                <a:outerShdw blurRad="38100" dist="38100" dir="2700000" algn="tl">
                  <a:srgbClr val="000000">
                    <a:alpha val="43137"/>
                  </a:srgbClr>
                </a:outerShdw>
              </a:effectLst>
            </a:endParaRPr>
          </a:p>
        </p:txBody>
      </p:sp>
      <p:sp>
        <p:nvSpPr>
          <p:cNvPr id="5" name="Rectangle 3"/>
          <p:cNvSpPr>
            <a:spLocks noChangeArrowheads="1"/>
          </p:cNvSpPr>
          <p:nvPr/>
        </p:nvSpPr>
        <p:spPr bwMode="auto">
          <a:xfrm>
            <a:off x="767408" y="1673225"/>
            <a:ext cx="9144000" cy="51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Arial" panose="020B0604020202020204" pitchFamily="34" charset="0"/>
              </a:defRPr>
            </a:lvl1pPr>
            <a:lvl2pPr marL="742950" indent="-285750" algn="l">
              <a:spcBef>
                <a:spcPct val="20000"/>
              </a:spcBef>
              <a:buChar char="–"/>
              <a:defRPr sz="2800">
                <a:solidFill>
                  <a:schemeClr val="tx1"/>
                </a:solidFill>
                <a:effectLst>
                  <a:outerShdw blurRad="38100" dist="38100" dir="2700000" algn="tl">
                    <a:srgbClr val="000000"/>
                  </a:outerShdw>
                </a:effectLst>
                <a:latin typeface="Arial" panose="020B0604020202020204" pitchFamily="34" charset="0"/>
              </a:defRPr>
            </a:lvl2pPr>
            <a:lvl3pPr marL="1143000" indent="-228600" algn="l">
              <a:spcBef>
                <a:spcPct val="20000"/>
              </a:spcBef>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Arial" panose="020B0604020202020204" pitchFamily="34" charset="0"/>
              </a:defRPr>
            </a:lvl3pPr>
            <a:lvl4pPr marL="1600200" indent="-228600" algn="l">
              <a:spcBef>
                <a:spcPct val="20000"/>
              </a:spcBef>
              <a:buChar char="–"/>
              <a:defRPr sz="2000">
                <a:solidFill>
                  <a:schemeClr val="tx1"/>
                </a:solidFill>
                <a:effectLst>
                  <a:outerShdw blurRad="38100" dist="38100" dir="2700000" algn="tl">
                    <a:srgbClr val="000000"/>
                  </a:outerShdw>
                </a:effectLst>
                <a:latin typeface="Arial" panose="020B0604020202020204" pitchFamily="34" charset="0"/>
              </a:defRPr>
            </a:lvl4pPr>
            <a:lvl5pPr marL="2057400" indent="-228600" algn="l">
              <a:spcBef>
                <a:spcPct val="20000"/>
              </a:spcBef>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9pPr>
          </a:lstStyle>
          <a:p>
            <a:pPr eaLnBrk="1" hangingPunct="1">
              <a:lnSpc>
                <a:spcPct val="80000"/>
              </a:lnSpc>
              <a:buFont typeface="Wingdings" panose="05000000000000000000" pitchFamily="2" charset="2"/>
              <a:buNone/>
            </a:pPr>
            <a:r>
              <a:rPr lang="en-US" altLang="en-US" b="1" dirty="0">
                <a:solidFill>
                  <a:srgbClr val="FFFF00"/>
                </a:solidFill>
              </a:rPr>
              <a:t>Indirect Addressing modes	</a:t>
            </a:r>
          </a:p>
          <a:p>
            <a:pPr eaLnBrk="1" hangingPunct="1">
              <a:lnSpc>
                <a:spcPct val="80000"/>
              </a:lnSpc>
            </a:pPr>
            <a:r>
              <a:rPr lang="en-US" altLang="en-US" dirty="0">
                <a:effectLst/>
              </a:rPr>
              <a:t>The address of the memory location where the data is to be found is stored in the instruction as the operand, i.e., the operand is the address of an address</a:t>
            </a:r>
          </a:p>
          <a:p>
            <a:pPr eaLnBrk="1" hangingPunct="1">
              <a:lnSpc>
                <a:spcPct val="80000"/>
              </a:lnSpc>
              <a:buFont typeface="Wingdings" panose="05000000000000000000" pitchFamily="2" charset="2"/>
              <a:buNone/>
            </a:pPr>
            <a:endParaRPr lang="en-US" altLang="en-US" dirty="0">
              <a:effectLst/>
            </a:endParaRPr>
          </a:p>
          <a:p>
            <a:pPr eaLnBrk="1" hangingPunct="1"/>
            <a:r>
              <a:rPr lang="en-US" altLang="en-US" dirty="0">
                <a:effectLst/>
              </a:rPr>
              <a:t>Large address space </a:t>
            </a:r>
            <a:r>
              <a:rPr lang="en-US" altLang="en-US" dirty="0">
                <a:solidFill>
                  <a:srgbClr val="FFFF00"/>
                </a:solidFill>
                <a:effectLst/>
                <a:latin typeface="Bookman Old Style" panose="02050604050505020204" pitchFamily="18" charset="0"/>
              </a:rPr>
              <a:t>( 2 </a:t>
            </a:r>
            <a:r>
              <a:rPr lang="en-US" altLang="en-US" baseline="30000" dirty="0">
                <a:solidFill>
                  <a:srgbClr val="FFFF00"/>
                </a:solidFill>
                <a:effectLst/>
                <a:latin typeface="Bookman Old Style" panose="02050604050505020204" pitchFamily="18" charset="0"/>
              </a:rPr>
              <a:t>memory word size</a:t>
            </a:r>
            <a:r>
              <a:rPr lang="en-US" altLang="en-US" dirty="0">
                <a:solidFill>
                  <a:srgbClr val="FFFF00"/>
                </a:solidFill>
                <a:effectLst/>
                <a:latin typeface="Bookman Old Style" panose="02050604050505020204" pitchFamily="18" charset="0"/>
              </a:rPr>
              <a:t>) </a:t>
            </a:r>
            <a:r>
              <a:rPr lang="en-US" altLang="en-US" dirty="0">
                <a:effectLst/>
              </a:rPr>
              <a:t>available</a:t>
            </a:r>
            <a:r>
              <a:rPr lang="en-US" altLang="en-US" dirty="0">
                <a:solidFill>
                  <a:srgbClr val="FFFF00"/>
                </a:solidFill>
                <a:effectLst/>
                <a:latin typeface="Bookman Old Style" panose="02050604050505020204" pitchFamily="18" charset="0"/>
              </a:rPr>
              <a:t> </a:t>
            </a:r>
          </a:p>
          <a:p>
            <a:pPr eaLnBrk="1" hangingPunct="1">
              <a:buFont typeface="Wingdings" panose="05000000000000000000" pitchFamily="2" charset="2"/>
              <a:buNone/>
            </a:pPr>
            <a:endParaRPr lang="en-US" altLang="en-US" dirty="0">
              <a:solidFill>
                <a:srgbClr val="FFFF00"/>
              </a:solidFill>
              <a:effectLst/>
              <a:latin typeface="Bookman Old Style" panose="02050604050505020204" pitchFamily="18" charset="0"/>
            </a:endParaRPr>
          </a:p>
          <a:p>
            <a:pPr eaLnBrk="1" hangingPunct="1"/>
            <a:r>
              <a:rPr lang="en-US" altLang="en-US" dirty="0">
                <a:effectLst/>
              </a:rPr>
              <a:t>Two or more memory accesses are required</a:t>
            </a:r>
            <a:r>
              <a:rPr lang="en-US" altLang="en-US" dirty="0">
                <a:solidFill>
                  <a:srgbClr val="FFFF00"/>
                </a:solidFill>
              </a:rPr>
              <a:t>	</a:t>
            </a:r>
          </a:p>
        </p:txBody>
      </p:sp>
    </p:spTree>
    <p:extLst>
      <p:ext uri="{BB962C8B-B14F-4D97-AF65-F5344CB8AC3E}">
        <p14:creationId xmlns:p14="http://schemas.microsoft.com/office/powerpoint/2010/main" val="3072095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335360" y="1268761"/>
            <a:ext cx="11377264" cy="5184575"/>
          </a:xfrm>
        </p:spPr>
        <p:txBody>
          <a:bodyPr>
            <a:normAutofit/>
          </a:bodyPr>
          <a:lstStyle/>
          <a:p>
            <a:endParaRPr lang="en-US" sz="2400" b="1" i="1" dirty="0">
              <a:effectLst>
                <a:outerShdw blurRad="50800" dist="38100" algn="tr" rotWithShape="0">
                  <a:prstClr val="black">
                    <a:alpha val="40000"/>
                  </a:prstClr>
                </a:outerShdw>
              </a:effectLst>
            </a:endParaRPr>
          </a:p>
          <a:p>
            <a:endParaRPr lang="en-US" sz="2400" b="1" i="1" dirty="0">
              <a:effectLst>
                <a:outerShdw blurRad="50800" dist="38100" algn="tr" rotWithShape="0">
                  <a:prstClr val="black">
                    <a:alpha val="40000"/>
                  </a:prstClr>
                </a:outerShdw>
              </a:effectLst>
            </a:endParaRPr>
          </a:p>
          <a:p>
            <a:endParaRPr lang="en-US" sz="2400" b="1" i="1" dirty="0">
              <a:effectLst>
                <a:outerShdw blurRad="50800" dist="38100" algn="tr" rotWithShape="0">
                  <a:prstClr val="black">
                    <a:alpha val="40000"/>
                  </a:prstClr>
                </a:outerShdw>
              </a:effectLst>
            </a:endParaRPr>
          </a:p>
          <a:p>
            <a:endParaRPr lang="en-US" sz="2400" b="1" i="1" dirty="0">
              <a:effectLst>
                <a:outerShdw blurRad="50800" dist="38100" algn="tr" rotWithShape="0">
                  <a:prstClr val="black">
                    <a:alpha val="40000"/>
                  </a:prstClr>
                </a:outerShdw>
              </a:effectLst>
            </a:endParaRPr>
          </a:p>
          <a:p>
            <a:endParaRPr lang="en-US" sz="2400" b="1" i="1" dirty="0">
              <a:effectLst>
                <a:outerShdw blurRad="50800" dist="38100" algn="tr" rotWithShape="0">
                  <a:prstClr val="black">
                    <a:alpha val="40000"/>
                  </a:prstClr>
                </a:outerShdw>
              </a:effectLst>
            </a:endParaRPr>
          </a:p>
          <a:p>
            <a:r>
              <a:rPr lang="en-US" sz="2800" i="1" dirty="0">
                <a:solidFill>
                  <a:srgbClr val="FF0000"/>
                </a:solidFill>
                <a:effectLst>
                  <a:outerShdw blurRad="50800" dist="38100" algn="tr" rotWithShape="0">
                    <a:prstClr val="black">
                      <a:alpha val="40000"/>
                    </a:prstClr>
                  </a:outerShdw>
                </a:effectLst>
              </a:rPr>
              <a:t>Producer</a:t>
            </a:r>
            <a:r>
              <a:rPr lang="en-US" sz="2800" i="1" dirty="0">
                <a:effectLst>
                  <a:outerShdw blurRad="50800" dist="38100" algn="tr" rotWithShape="0">
                    <a:prstClr val="black">
                      <a:alpha val="40000"/>
                    </a:prstClr>
                  </a:outerShdw>
                </a:effectLst>
              </a:rPr>
              <a:t>: </a:t>
            </a:r>
            <a:r>
              <a:rPr lang="en-US" sz="2800" dirty="0">
                <a:effectLst>
                  <a:outerShdw blurRad="50800" dist="38100" algn="tr" rotWithShape="0">
                    <a:prstClr val="black">
                      <a:alpha val="40000"/>
                    </a:prstClr>
                  </a:outerShdw>
                </a:effectLst>
              </a:rPr>
              <a:t>the device that generates  request to be serviced</a:t>
            </a:r>
          </a:p>
          <a:p>
            <a:r>
              <a:rPr lang="en-US" sz="2800" i="1" dirty="0">
                <a:solidFill>
                  <a:srgbClr val="FF0000"/>
                </a:solidFill>
                <a:effectLst>
                  <a:outerShdw blurRad="50800" dist="38100" algn="tr" rotWithShape="0">
                    <a:prstClr val="black">
                      <a:alpha val="40000"/>
                    </a:prstClr>
                  </a:outerShdw>
                </a:effectLst>
              </a:rPr>
              <a:t>Queue</a:t>
            </a:r>
            <a:r>
              <a:rPr lang="en-US" sz="2800" dirty="0">
                <a:effectLst>
                  <a:outerShdw blurRad="50800" dist="38100" algn="tr" rotWithShape="0">
                    <a:prstClr val="black">
                      <a:alpha val="40000"/>
                    </a:prstClr>
                  </a:outerShdw>
                </a:effectLst>
              </a:rPr>
              <a:t>: the area where the tasks accumulate waiting to be serviced </a:t>
            </a:r>
          </a:p>
          <a:p>
            <a:r>
              <a:rPr lang="en-US" sz="2800" dirty="0">
                <a:solidFill>
                  <a:srgbClr val="FF0000"/>
                </a:solidFill>
                <a:effectLst>
                  <a:outerShdw blurRad="50800" dist="38100" algn="tr" rotWithShape="0">
                    <a:prstClr val="black">
                      <a:alpha val="40000"/>
                    </a:prstClr>
                  </a:outerShdw>
                </a:effectLst>
              </a:rPr>
              <a:t>Server</a:t>
            </a:r>
            <a:r>
              <a:rPr lang="en-US" sz="2800" dirty="0">
                <a:effectLst>
                  <a:outerShdw blurRad="50800" dist="38100" algn="tr" rotWithShape="0">
                    <a:prstClr val="black">
                      <a:alpha val="40000"/>
                    </a:prstClr>
                  </a:outerShdw>
                </a:effectLst>
              </a:rPr>
              <a:t>: the device performing the requested service</a:t>
            </a:r>
            <a:endParaRPr lang="en-US" sz="2800" dirty="0"/>
          </a:p>
        </p:txBody>
      </p:sp>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Producer-Server model</a:t>
            </a:r>
          </a:p>
        </p:txBody>
      </p:sp>
      <p:grpSp>
        <p:nvGrpSpPr>
          <p:cNvPr id="2" name="Group 24"/>
          <p:cNvGrpSpPr>
            <a:grpSpLocks/>
          </p:cNvGrpSpPr>
          <p:nvPr/>
        </p:nvGrpSpPr>
        <p:grpSpPr bwMode="auto">
          <a:xfrm>
            <a:off x="2386807" y="1700809"/>
            <a:ext cx="7418387" cy="1922463"/>
            <a:chOff x="521" y="2341"/>
            <a:chExt cx="4673" cy="1211"/>
          </a:xfrm>
        </p:grpSpPr>
        <p:sp>
          <p:nvSpPr>
            <p:cNvPr id="3" name="Oval 4"/>
            <p:cNvSpPr>
              <a:spLocks noChangeArrowheads="1"/>
            </p:cNvSpPr>
            <p:nvPr/>
          </p:nvSpPr>
          <p:spPr bwMode="auto">
            <a:xfrm>
              <a:off x="4332" y="2704"/>
              <a:ext cx="862" cy="848"/>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4" name="Oval 5"/>
            <p:cNvSpPr>
              <a:spLocks noChangeArrowheads="1"/>
            </p:cNvSpPr>
            <p:nvPr/>
          </p:nvSpPr>
          <p:spPr bwMode="auto">
            <a:xfrm>
              <a:off x="521" y="2750"/>
              <a:ext cx="816" cy="802"/>
            </a:xfrm>
            <a:prstGeom prst="ellipse">
              <a:avLst/>
            </a:prstGeom>
            <a:noFill/>
            <a:ln w="9525" algn="ctr">
              <a:solidFill>
                <a:schemeClr val="tx1"/>
              </a:solidFill>
              <a:round/>
              <a:headEnd/>
              <a:tailEnd/>
            </a:ln>
          </p:spPr>
          <p:txBody>
            <a:bodyPr vert="horz" wrap="none" lIns="91440" tIns="45720" rIns="91440" bIns="45720" numCol="1" anchor="ctr" anchorCtr="0" compatLnSpc="1">
              <a:prstTxWarp prst="textNoShape">
                <a:avLst/>
              </a:prstTxWarp>
            </a:bodyPr>
            <a:lstStyle/>
            <a:p>
              <a:pPr lvl="0" algn="ctr"/>
              <a:r>
                <a:rPr lang="en-US" altLang="en-US" dirty="0">
                  <a:latin typeface="Arial" pitchFamily="34" charset="0"/>
                  <a:cs typeface="Arial" pitchFamily="34" charset="0"/>
                </a:rPr>
                <a:t>I/O device</a:t>
              </a:r>
            </a:p>
          </p:txBody>
        </p:sp>
        <p:sp>
          <p:nvSpPr>
            <p:cNvPr id="5" name="Text Box 6"/>
            <p:cNvSpPr txBox="1">
              <a:spLocks noChangeArrowheads="1"/>
            </p:cNvSpPr>
            <p:nvPr/>
          </p:nvSpPr>
          <p:spPr bwMode="auto">
            <a:xfrm>
              <a:off x="4286" y="2387"/>
              <a:ext cx="71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sz="2400" b="1">
                  <a:solidFill>
                    <a:srgbClr val="FFFF00"/>
                  </a:solidFill>
                  <a:latin typeface="Arial" pitchFamily="34" charset="0"/>
                  <a:cs typeface="Arial" pitchFamily="34" charset="0"/>
                </a:rPr>
                <a:t>Server</a:t>
              </a:r>
              <a:endParaRPr lang="en-US" altLang="en-US">
                <a:latin typeface="Arial" pitchFamily="34" charset="0"/>
                <a:cs typeface="Arial" pitchFamily="34" charset="0"/>
              </a:endParaRPr>
            </a:p>
          </p:txBody>
        </p:sp>
        <p:sp>
          <p:nvSpPr>
            <p:cNvPr id="6" name="Text Box 7"/>
            <p:cNvSpPr txBox="1">
              <a:spLocks noChangeArrowheads="1"/>
            </p:cNvSpPr>
            <p:nvPr/>
          </p:nvSpPr>
          <p:spPr bwMode="auto">
            <a:xfrm>
              <a:off x="4388" y="2931"/>
              <a:ext cx="73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dirty="0">
                  <a:latin typeface="Arial" pitchFamily="34" charset="0"/>
                  <a:cs typeface="Arial" pitchFamily="34" charset="0"/>
                </a:rPr>
                <a:t>I/O  </a:t>
              </a:r>
            </a:p>
            <a:p>
              <a:pPr algn="ctr"/>
              <a:r>
                <a:rPr lang="en-US" altLang="en-US" dirty="0">
                  <a:latin typeface="Arial" pitchFamily="34" charset="0"/>
                  <a:cs typeface="Arial" pitchFamily="34" charset="0"/>
                </a:rPr>
                <a:t>controller</a:t>
              </a:r>
            </a:p>
          </p:txBody>
        </p:sp>
        <p:sp>
          <p:nvSpPr>
            <p:cNvPr id="7" name="Text Box 8"/>
            <p:cNvSpPr txBox="1">
              <a:spLocks noChangeArrowheads="1"/>
            </p:cNvSpPr>
            <p:nvPr/>
          </p:nvSpPr>
          <p:spPr bwMode="auto">
            <a:xfrm>
              <a:off x="1020" y="2341"/>
              <a:ext cx="1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endParaRPr lang="en-US" altLang="en-US">
                <a:latin typeface="Arial" pitchFamily="34" charset="0"/>
                <a:cs typeface="Arial" pitchFamily="34" charset="0"/>
              </a:endParaRPr>
            </a:p>
          </p:txBody>
        </p:sp>
        <p:sp>
          <p:nvSpPr>
            <p:cNvPr id="8" name="Text Box 9"/>
            <p:cNvSpPr txBox="1">
              <a:spLocks noChangeArrowheads="1"/>
            </p:cNvSpPr>
            <p:nvPr/>
          </p:nvSpPr>
          <p:spPr bwMode="auto">
            <a:xfrm>
              <a:off x="521" y="2341"/>
              <a:ext cx="95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sz="2400" b="1">
                  <a:solidFill>
                    <a:srgbClr val="FFFF00"/>
                  </a:solidFill>
                  <a:latin typeface="Arial" pitchFamily="34" charset="0"/>
                  <a:cs typeface="Arial" pitchFamily="34" charset="0"/>
                </a:rPr>
                <a:t>Producer</a:t>
              </a:r>
              <a:endParaRPr lang="en-US" altLang="en-US">
                <a:latin typeface="Arial" pitchFamily="34" charset="0"/>
                <a:cs typeface="Arial" pitchFamily="34" charset="0"/>
              </a:endParaRPr>
            </a:p>
          </p:txBody>
        </p:sp>
        <p:sp>
          <p:nvSpPr>
            <p:cNvPr id="9" name="Text Box 19"/>
            <p:cNvSpPr txBox="1">
              <a:spLocks noChangeArrowheads="1"/>
            </p:cNvSpPr>
            <p:nvPr/>
          </p:nvSpPr>
          <p:spPr bwMode="auto">
            <a:xfrm>
              <a:off x="2336" y="2341"/>
              <a:ext cx="71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sz="2400" b="1">
                  <a:solidFill>
                    <a:srgbClr val="FFFF00"/>
                  </a:solidFill>
                  <a:latin typeface="Arial" pitchFamily="34" charset="0"/>
                  <a:cs typeface="Arial" pitchFamily="34" charset="0"/>
                </a:rPr>
                <a:t>Queue</a:t>
              </a:r>
              <a:endParaRPr lang="en-US" altLang="en-US">
                <a:latin typeface="Arial" pitchFamily="34" charset="0"/>
                <a:cs typeface="Arial" pitchFamily="34" charset="0"/>
              </a:endParaRPr>
            </a:p>
          </p:txBody>
        </p:sp>
        <p:sp>
          <p:nvSpPr>
            <p:cNvPr id="10" name="Line 10"/>
            <p:cNvSpPr>
              <a:spLocks noChangeShapeType="1"/>
            </p:cNvSpPr>
            <p:nvPr/>
          </p:nvSpPr>
          <p:spPr bwMode="auto">
            <a:xfrm>
              <a:off x="1338" y="3158"/>
              <a:ext cx="68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11"/>
            <p:cNvSpPr>
              <a:spLocks noChangeShapeType="1"/>
            </p:cNvSpPr>
            <p:nvPr/>
          </p:nvSpPr>
          <p:spPr bwMode="auto">
            <a:xfrm>
              <a:off x="1928" y="2795"/>
              <a:ext cx="14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2"/>
            <p:cNvSpPr>
              <a:spLocks noChangeShapeType="1"/>
            </p:cNvSpPr>
            <p:nvPr/>
          </p:nvSpPr>
          <p:spPr bwMode="auto">
            <a:xfrm>
              <a:off x="3379" y="2795"/>
              <a:ext cx="0" cy="6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3"/>
            <p:cNvSpPr>
              <a:spLocks noChangeShapeType="1"/>
            </p:cNvSpPr>
            <p:nvPr/>
          </p:nvSpPr>
          <p:spPr bwMode="auto">
            <a:xfrm flipH="1">
              <a:off x="1928" y="3476"/>
              <a:ext cx="14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
            <p:cNvSpPr>
              <a:spLocks noChangeShapeType="1"/>
            </p:cNvSpPr>
            <p:nvPr/>
          </p:nvSpPr>
          <p:spPr bwMode="auto">
            <a:xfrm>
              <a:off x="2563" y="2795"/>
              <a:ext cx="0" cy="6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5"/>
            <p:cNvSpPr>
              <a:spLocks noChangeShapeType="1"/>
            </p:cNvSpPr>
            <p:nvPr/>
          </p:nvSpPr>
          <p:spPr bwMode="auto">
            <a:xfrm>
              <a:off x="2835" y="2795"/>
              <a:ext cx="0" cy="6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6"/>
            <p:cNvSpPr>
              <a:spLocks noChangeShapeType="1"/>
            </p:cNvSpPr>
            <p:nvPr/>
          </p:nvSpPr>
          <p:spPr bwMode="auto">
            <a:xfrm>
              <a:off x="3107" y="2795"/>
              <a:ext cx="0" cy="6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8"/>
            <p:cNvSpPr>
              <a:spLocks noChangeShapeType="1"/>
            </p:cNvSpPr>
            <p:nvPr/>
          </p:nvSpPr>
          <p:spPr bwMode="auto">
            <a:xfrm>
              <a:off x="2336" y="2795"/>
              <a:ext cx="0" cy="6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20"/>
            <p:cNvSpPr>
              <a:spLocks noChangeShapeType="1"/>
            </p:cNvSpPr>
            <p:nvPr/>
          </p:nvSpPr>
          <p:spPr bwMode="auto">
            <a:xfrm>
              <a:off x="3379" y="3113"/>
              <a:ext cx="953"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Text Box 21"/>
            <p:cNvSpPr txBox="1">
              <a:spLocks noChangeArrowheads="1"/>
            </p:cNvSpPr>
            <p:nvPr/>
          </p:nvSpPr>
          <p:spPr bwMode="auto">
            <a:xfrm>
              <a:off x="1338" y="2840"/>
              <a:ext cx="5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a:latin typeface="Arial" pitchFamily="34" charset="0"/>
                  <a:cs typeface="Arial" pitchFamily="34" charset="0"/>
                </a:rPr>
                <a:t>Arrivals</a:t>
              </a:r>
            </a:p>
          </p:txBody>
        </p:sp>
        <p:sp>
          <p:nvSpPr>
            <p:cNvPr id="23" name="Text Box 22"/>
            <p:cNvSpPr txBox="1">
              <a:spLocks noChangeArrowheads="1"/>
            </p:cNvSpPr>
            <p:nvPr/>
          </p:nvSpPr>
          <p:spPr bwMode="auto">
            <a:xfrm>
              <a:off x="3424" y="2795"/>
              <a:ext cx="8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algn="ctr"/>
              <a:r>
                <a:rPr lang="en-US" altLang="en-US">
                  <a:latin typeface="Arial" pitchFamily="34" charset="0"/>
                  <a:cs typeface="Arial" pitchFamily="34" charset="0"/>
                </a:rPr>
                <a:t>departures</a:t>
              </a:r>
            </a:p>
          </p:txBody>
        </p:sp>
      </p:grpSp>
    </p:spTree>
    <p:extLst>
      <p:ext uri="{BB962C8B-B14F-4D97-AF65-F5344CB8AC3E}">
        <p14:creationId xmlns:p14="http://schemas.microsoft.com/office/powerpoint/2010/main" val="1472342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lvl="0" indent="-342900" fontAlgn="auto">
              <a:lnSpc>
                <a:spcPct val="80000"/>
              </a:lnSpc>
              <a:spcBef>
                <a:spcPct val="20000"/>
              </a:spcBef>
              <a:spcAft>
                <a:spcPts val="0"/>
              </a:spcAft>
              <a:buClr>
                <a:srgbClr val="86D1EC"/>
              </a:buClr>
              <a:buSzPct val="90000"/>
              <a:defRPr/>
            </a:pPr>
            <a:r>
              <a:rPr lang="en-US" altLang="en-US" sz="3600" b="1" kern="0" dirty="0">
                <a:solidFill>
                  <a:srgbClr val="7030A0"/>
                </a:solidFill>
                <a:latin typeface="Arial" panose="020B0604020202020204" pitchFamily="34" charset="0"/>
              </a:rPr>
              <a:t>Types of Indirect addressing modes:</a:t>
            </a:r>
          </a:p>
        </p:txBody>
      </p:sp>
      <p:sp>
        <p:nvSpPr>
          <p:cNvPr id="9" name="Rectangle 3"/>
          <p:cNvSpPr>
            <a:spLocks noChangeArrowheads="1"/>
          </p:cNvSpPr>
          <p:nvPr/>
        </p:nvSpPr>
        <p:spPr bwMode="auto">
          <a:xfrm>
            <a:off x="275692" y="769060"/>
            <a:ext cx="11640616" cy="51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chemeClr val="hlink"/>
              </a:buClr>
              <a:buSzPct val="90000"/>
              <a:buFont typeface="Wingdings" panose="05000000000000000000" pitchFamily="2" charset="2"/>
              <a:buBlip>
                <a:blip r:embed="rId2"/>
              </a:buBlip>
              <a:defRPr sz="3200">
                <a:solidFill>
                  <a:schemeClr val="tx1"/>
                </a:solidFill>
                <a:effectLst>
                  <a:outerShdw blurRad="38100" dist="38100" dir="2700000" algn="tl">
                    <a:srgbClr val="000000"/>
                  </a:outerShdw>
                </a:effectLst>
                <a:latin typeface="Arial" panose="020B0604020202020204" pitchFamily="34" charset="0"/>
              </a:defRPr>
            </a:lvl1pPr>
            <a:lvl2pPr marL="742950" indent="-285750" algn="l">
              <a:spcBef>
                <a:spcPct val="20000"/>
              </a:spcBef>
              <a:buChar char="–"/>
              <a:defRPr sz="2800">
                <a:solidFill>
                  <a:schemeClr val="tx1"/>
                </a:solidFill>
                <a:effectLst>
                  <a:outerShdw blurRad="38100" dist="38100" dir="2700000" algn="tl">
                    <a:srgbClr val="000000"/>
                  </a:outerShdw>
                </a:effectLst>
                <a:latin typeface="Arial" panose="020B0604020202020204" pitchFamily="34" charset="0"/>
              </a:defRPr>
            </a:lvl2pPr>
            <a:lvl3pPr marL="1143000" indent="-228600" algn="l">
              <a:spcBef>
                <a:spcPct val="20000"/>
              </a:spcBef>
              <a:buClr>
                <a:schemeClr val="accent2"/>
              </a:buClr>
              <a:buSzPct val="90000"/>
              <a:buFont typeface="Wingdings" panose="05000000000000000000" pitchFamily="2" charset="2"/>
              <a:buBlip>
                <a:blip r:embed="rId3"/>
              </a:buBlip>
              <a:defRPr sz="2400">
                <a:solidFill>
                  <a:schemeClr val="tx1"/>
                </a:solidFill>
                <a:effectLst>
                  <a:outerShdw blurRad="38100" dist="38100" dir="2700000" algn="tl">
                    <a:srgbClr val="000000"/>
                  </a:outerShdw>
                </a:effectLst>
                <a:latin typeface="Arial" panose="020B0604020202020204" pitchFamily="34" charset="0"/>
              </a:defRPr>
            </a:lvl3pPr>
            <a:lvl4pPr marL="1600200" indent="-228600" algn="l">
              <a:spcBef>
                <a:spcPct val="20000"/>
              </a:spcBef>
              <a:buChar char="–"/>
              <a:defRPr sz="2000">
                <a:solidFill>
                  <a:schemeClr val="tx1"/>
                </a:solidFill>
                <a:effectLst>
                  <a:outerShdw blurRad="38100" dist="38100" dir="2700000" algn="tl">
                    <a:srgbClr val="000000"/>
                  </a:outerShdw>
                </a:effectLst>
                <a:latin typeface="Arial" panose="020B0604020202020204" pitchFamily="34" charset="0"/>
              </a:defRPr>
            </a:lvl4pPr>
            <a:lvl5pPr marL="2057400" indent="-228600" algn="l">
              <a:spcBef>
                <a:spcPct val="20000"/>
              </a:spcBef>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spcBef>
                <a:spcPct val="20000"/>
              </a:spcBef>
              <a:spcAft>
                <a:spcPct val="0"/>
              </a:spcAft>
              <a:buClr>
                <a:schemeClr val="folHlink"/>
              </a:buClr>
              <a:buSzPct val="90000"/>
              <a:buFont typeface="Wingdings" panose="05000000000000000000" pitchFamily="2" charset="2"/>
              <a:buBlip>
                <a:blip r:embed="rId4"/>
              </a:buBlip>
              <a:defRPr sz="2000">
                <a:solidFill>
                  <a:schemeClr val="tx1"/>
                </a:solidFill>
                <a:effectLst>
                  <a:outerShdw blurRad="38100" dist="38100" dir="2700000" algn="tl">
                    <a:srgbClr val="000000"/>
                  </a:outerShdw>
                </a:effectLst>
                <a:latin typeface="Arial" panose="020B0604020202020204" pitchFamily="34" charset="0"/>
              </a:defRPr>
            </a:lvl9pPr>
          </a:lstStyle>
          <a:p>
            <a:pPr marL="342900" marR="0" lvl="0" indent="-342900" algn="l" defTabSz="914400" eaLnBrk="1" fontAlgn="auto" latinLnBrk="0" hangingPunct="1">
              <a:lnSpc>
                <a:spcPct val="80000"/>
              </a:lnSpc>
              <a:spcBef>
                <a:spcPct val="20000"/>
              </a:spcBef>
              <a:spcAft>
                <a:spcPts val="0"/>
              </a:spcAft>
              <a:buClr>
                <a:srgbClr val="86D1EC"/>
              </a:buClr>
              <a:buSzPct val="90000"/>
              <a:buFont typeface="Wingdings" panose="05000000000000000000" pitchFamily="2" charset="2"/>
              <a:buNone/>
              <a:tabLst/>
              <a:defRPr/>
            </a:pPr>
            <a:endParaRPr kumimoji="0" lang="en-US" altLang="en-US" sz="24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Arial" panose="020B0604020202020204" pitchFamily="34" charset="0"/>
              <a:cs typeface="+mn-cs"/>
            </a:endParaRPr>
          </a:p>
          <a:p>
            <a:pPr marL="0" marR="0" lvl="0" indent="0" algn="l" defTabSz="914400" eaLnBrk="1" fontAlgn="auto" latinLnBrk="0" hangingPunct="1">
              <a:lnSpc>
                <a:spcPct val="80000"/>
              </a:lnSpc>
              <a:spcBef>
                <a:spcPct val="20000"/>
              </a:spcBef>
              <a:spcAft>
                <a:spcPts val="0"/>
              </a:spcAft>
              <a:buClr>
                <a:srgbClr val="86D1EC"/>
              </a:buClr>
              <a:buSzPct val="90000"/>
              <a:buNone/>
              <a:tabLst/>
              <a:defRPr/>
            </a:pPr>
            <a:r>
              <a:rPr kumimoji="0" lang="en-US" altLang="en-US" sz="36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Arial" panose="020B0604020202020204" pitchFamily="34" charset="0"/>
                <a:cs typeface="+mn-cs"/>
              </a:rPr>
              <a:t>Register Indirect</a:t>
            </a:r>
          </a:p>
          <a:p>
            <a:pPr marL="0" marR="0" lvl="0" indent="0" algn="l" defTabSz="914400" eaLnBrk="1" fontAlgn="auto" latinLnBrk="0" hangingPunct="1">
              <a:lnSpc>
                <a:spcPct val="80000"/>
              </a:lnSpc>
              <a:spcBef>
                <a:spcPct val="20000"/>
              </a:spcBef>
              <a:spcAft>
                <a:spcPts val="0"/>
              </a:spcAft>
              <a:buClr>
                <a:srgbClr val="86D1EC"/>
              </a:buClr>
              <a:buSzPct val="90000"/>
              <a:buNone/>
              <a:tabLst/>
              <a:defRPr/>
            </a:pPr>
            <a:r>
              <a:rPr kumimoji="0" lang="en-US" altLang="en-US" sz="36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Arial" panose="020B0604020202020204" pitchFamily="34" charset="0"/>
                <a:cs typeface="+mn-cs"/>
              </a:rPr>
              <a:t>Register Indirect Indexed</a:t>
            </a:r>
          </a:p>
          <a:p>
            <a:pPr marL="0" marR="0" lvl="0" indent="0" algn="l" defTabSz="914400" eaLnBrk="1" fontAlgn="auto" latinLnBrk="0" hangingPunct="1">
              <a:lnSpc>
                <a:spcPct val="100000"/>
              </a:lnSpc>
              <a:spcBef>
                <a:spcPct val="20000"/>
              </a:spcBef>
              <a:spcAft>
                <a:spcPts val="0"/>
              </a:spcAft>
              <a:buClr>
                <a:srgbClr val="86D1EC"/>
              </a:buClr>
              <a:buSzPct val="90000"/>
              <a:buNone/>
              <a:tabLst/>
              <a:defRPr/>
            </a:pPr>
            <a:r>
              <a:rPr kumimoji="0" lang="en-US" altLang="en-US" sz="24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Arial" panose="020B0604020202020204" pitchFamily="34" charset="0"/>
                <a:cs typeface="+mn-cs"/>
              </a:rPr>
              <a:t>- </a:t>
            </a:r>
            <a:r>
              <a:rPr kumimoji="0" lang="en-US" altLang="en-US" sz="240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Arial" panose="020B0604020202020204" pitchFamily="34" charset="0"/>
                <a:cs typeface="+mn-cs"/>
              </a:rPr>
              <a:t>	</a:t>
            </a:r>
            <a:r>
              <a:rPr kumimoji="0" lang="en-US" altLang="en-US" sz="2800" i="0" u="none" strike="noStrike" kern="0" cap="none" spc="0" normalizeH="0" baseline="0" noProof="0" dirty="0" smtClean="0">
                <a:ln>
                  <a:noFill/>
                </a:ln>
                <a:solidFill>
                  <a:srgbClr val="FFFFFF"/>
                </a:solidFill>
                <a:effectLst/>
                <a:uLnTx/>
                <a:uFillTx/>
                <a:latin typeface="Arial" panose="020B0604020202020204" pitchFamily="34" charset="0"/>
                <a:cs typeface="+mn-cs"/>
              </a:rPr>
              <a:t>Effective memory address is calculated by adding another register (index register) to the value in a CPU register (usually referred to as the base register)</a:t>
            </a:r>
          </a:p>
          <a:p>
            <a:pPr marL="0" marR="0" lvl="0" indent="0" algn="l" defTabSz="914400" eaLnBrk="1" fontAlgn="auto" latinLnBrk="0" hangingPunct="1">
              <a:lnSpc>
                <a:spcPct val="100000"/>
              </a:lnSpc>
              <a:spcBef>
                <a:spcPct val="20000"/>
              </a:spcBef>
              <a:spcAft>
                <a:spcPts val="0"/>
              </a:spcAft>
              <a:buClr>
                <a:srgbClr val="86D1EC"/>
              </a:buClr>
              <a:buSzPct val="90000"/>
              <a:buNone/>
              <a:tabLst/>
              <a:defRPr/>
            </a:pPr>
            <a:r>
              <a:rPr kumimoji="0" lang="en-US" altLang="en-US" sz="2800" i="0" u="none" strike="noStrike" kern="0" cap="none" spc="0" normalizeH="0" baseline="0" noProof="0" dirty="0" smtClean="0">
                <a:ln>
                  <a:noFill/>
                </a:ln>
                <a:solidFill>
                  <a:srgbClr val="FFFFFF"/>
                </a:solidFill>
                <a:effectLst/>
                <a:uLnTx/>
                <a:uFillTx/>
                <a:latin typeface="Arial" panose="020B0604020202020204" pitchFamily="34" charset="0"/>
                <a:cs typeface="+mn-cs"/>
              </a:rPr>
              <a:t>Useful for accessing 2-D arrays</a:t>
            </a:r>
          </a:p>
          <a:p>
            <a:pPr marL="0" marR="0" lvl="0" indent="0" algn="l" defTabSz="914400" eaLnBrk="1" fontAlgn="auto" latinLnBrk="0" hangingPunct="1">
              <a:lnSpc>
                <a:spcPct val="80000"/>
              </a:lnSpc>
              <a:spcBef>
                <a:spcPct val="20000"/>
              </a:spcBef>
              <a:spcAft>
                <a:spcPts val="0"/>
              </a:spcAft>
              <a:buClr>
                <a:srgbClr val="86D1EC"/>
              </a:buClr>
              <a:buSzPct val="90000"/>
              <a:buNone/>
              <a:tabLst/>
              <a:defRPr/>
            </a:pPr>
            <a:r>
              <a:rPr kumimoji="0" lang="en-US" altLang="en-US" sz="36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Arial" panose="020B0604020202020204" pitchFamily="34" charset="0"/>
                <a:cs typeface="+mn-cs"/>
              </a:rPr>
              <a:t>Register Indirect plus displacement</a:t>
            </a:r>
          </a:p>
          <a:p>
            <a:pPr marL="0" marR="0" lvl="0" indent="0" algn="l" defTabSz="914400" eaLnBrk="1" fontAlgn="auto" latinLnBrk="0" hangingPunct="1">
              <a:lnSpc>
                <a:spcPct val="100000"/>
              </a:lnSpc>
              <a:spcBef>
                <a:spcPct val="20000"/>
              </a:spcBef>
              <a:spcAft>
                <a:spcPts val="0"/>
              </a:spcAft>
              <a:buClr>
                <a:srgbClr val="86D1EC"/>
              </a:buClr>
              <a:buSzPct val="90000"/>
              <a:buNone/>
              <a:tabLst/>
              <a:defRPr/>
            </a:pPr>
            <a:r>
              <a:rPr kumimoji="0" lang="en-US" altLang="en-US" sz="24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Arial" panose="020B0604020202020204" pitchFamily="34" charset="0"/>
                <a:cs typeface="+mn-cs"/>
              </a:rPr>
              <a:t>-</a:t>
            </a:r>
            <a:r>
              <a:rPr kumimoji="0" lang="en-US" altLang="en-US" sz="2800" i="0" u="none" strike="noStrike" kern="0" cap="none" spc="0" normalizeH="0" baseline="0" noProof="0" dirty="0" smtClean="0">
                <a:ln>
                  <a:noFill/>
                </a:ln>
                <a:solidFill>
                  <a:srgbClr val="FFFFFF"/>
                </a:solidFill>
                <a:effectLst/>
                <a:uLnTx/>
                <a:uFillTx/>
                <a:latin typeface="Arial" panose="020B0604020202020204" pitchFamily="34" charset="0"/>
                <a:cs typeface="+mn-cs"/>
              </a:rPr>
              <a:t>	Similarly, “based” refers to the situation when the constant refers to the offset (displacement) of an array element with respect to the first element. The address of the first element is stored in a register</a:t>
            </a:r>
            <a:endParaRPr kumimoji="0" lang="en-US" altLang="en-US" sz="4000" i="0" u="none" strike="noStrike" kern="0" cap="none" spc="0" normalizeH="0" baseline="0" noProof="0" dirty="0" smtClean="0">
              <a:ln>
                <a:noFill/>
              </a:ln>
              <a:solidFill>
                <a:srgbClr val="FFFF00"/>
              </a:solidFill>
              <a:effectLst/>
              <a:uLnTx/>
              <a:uFillTx/>
              <a:latin typeface="Arial" panose="020B0604020202020204" pitchFamily="34" charset="0"/>
              <a:cs typeface="+mn-cs"/>
            </a:endParaRPr>
          </a:p>
          <a:p>
            <a:pPr marL="0" marR="0" lvl="0" indent="0" algn="l" defTabSz="914400" eaLnBrk="1" fontAlgn="auto" latinLnBrk="0" hangingPunct="1">
              <a:lnSpc>
                <a:spcPct val="80000"/>
              </a:lnSpc>
              <a:spcBef>
                <a:spcPct val="20000"/>
              </a:spcBef>
              <a:spcAft>
                <a:spcPts val="0"/>
              </a:spcAft>
              <a:buClr>
                <a:srgbClr val="86D1EC"/>
              </a:buClr>
              <a:buSzPct val="90000"/>
              <a:buNone/>
              <a:tabLst/>
              <a:defRPr/>
            </a:pPr>
            <a:r>
              <a:rPr kumimoji="0" lang="en-US" altLang="en-US" sz="3600" i="0" u="none" strike="noStrike" kern="0" cap="none" spc="0" normalizeH="0" baseline="0" noProof="0" dirty="0" smtClean="0">
                <a:ln>
                  <a:noFill/>
                </a:ln>
                <a:solidFill>
                  <a:srgbClr val="FFFF00"/>
                </a:solidFill>
                <a:effectLst/>
                <a:uLnTx/>
                <a:uFillTx/>
                <a:latin typeface="Arial" panose="020B0604020202020204" pitchFamily="34" charset="0"/>
                <a:cs typeface="+mn-cs"/>
              </a:rPr>
              <a:t>Memory Indirect</a:t>
            </a:r>
            <a:endParaRPr kumimoji="0" lang="en-US" altLang="en-US" sz="2400" i="0" u="none" strike="noStrike" kern="0" cap="none" spc="0" normalizeH="0" baseline="0" noProof="0" dirty="0" smtClean="0">
              <a:ln>
                <a:noFill/>
              </a:ln>
              <a:solidFill>
                <a:srgbClr val="FFFFFF"/>
              </a:solidFill>
              <a:effectLst/>
              <a:uLnTx/>
              <a:uFillTx/>
              <a:latin typeface="Arial" panose="020B0604020202020204" pitchFamily="34" charset="0"/>
              <a:cs typeface="+mn-cs"/>
            </a:endParaRPr>
          </a:p>
        </p:txBody>
      </p:sp>
    </p:spTree>
    <p:extLst>
      <p:ext uri="{BB962C8B-B14F-4D97-AF65-F5344CB8AC3E}">
        <p14:creationId xmlns:p14="http://schemas.microsoft.com/office/powerpoint/2010/main" val="33616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163452" y="1628800"/>
            <a:ext cx="9865096" cy="4968551"/>
          </a:xfrm>
        </p:spPr>
        <p:txBody>
          <a:bodyPr>
            <a:normAutofit/>
          </a:bodyPr>
          <a:lstStyle/>
          <a:p>
            <a:r>
              <a:rPr lang="en-US" sz="3200" b="1" dirty="0">
                <a:effectLst>
                  <a:outerShdw blurRad="50800" dist="38100" algn="tr" rotWithShape="0">
                    <a:prstClr val="black">
                      <a:alpha val="40000"/>
                    </a:prstClr>
                  </a:outerShdw>
                </a:effectLst>
              </a:rPr>
              <a:t>Register Indirect	   ADD R4, (R1</a:t>
            </a:r>
            <a:r>
              <a:rPr lang="en-US" sz="3200" b="1" dirty="0" smtClean="0">
                <a:effectLst>
                  <a:outerShdw blurRad="50800" dist="38100" algn="tr" rotWithShape="0">
                    <a:prstClr val="black">
                      <a:alpha val="40000"/>
                    </a:prstClr>
                  </a:outerShdw>
                </a:effectLst>
              </a:rPr>
              <a:t>)</a:t>
            </a:r>
          </a:p>
          <a:p>
            <a:endParaRPr lang="en-US" sz="3200" b="1" dirty="0">
              <a:effectLst>
                <a:outerShdw blurRad="50800" dist="38100" algn="tr" rotWithShape="0">
                  <a:prstClr val="black">
                    <a:alpha val="40000"/>
                  </a:prstClr>
                </a:outerShdw>
              </a:effectLst>
            </a:endParaRPr>
          </a:p>
          <a:p>
            <a:pPr marL="0" indent="0">
              <a:buNone/>
            </a:pPr>
            <a:r>
              <a:rPr lang="en-US" altLang="en-US" sz="3200" dirty="0">
                <a:solidFill>
                  <a:srgbClr val="FFFF00"/>
                </a:solidFill>
              </a:rPr>
              <a:t>Reg[R4]     Reg[R4] + Mem[Reg[R1]]</a:t>
            </a:r>
            <a:r>
              <a:rPr lang="en-US" altLang="en-US" sz="3200" dirty="0">
                <a:solidFill>
                  <a:srgbClr val="99CCFF"/>
                </a:solidFill>
              </a:rPr>
              <a:t> </a:t>
            </a:r>
          </a:p>
          <a:p>
            <a:pPr marL="0" indent="0">
              <a:buNone/>
            </a:pPr>
            <a:endParaRPr lang="en-US" sz="3200" dirty="0"/>
          </a:p>
        </p:txBody>
      </p:sp>
      <p:sp>
        <p:nvSpPr>
          <p:cNvPr id="4" name="Line 7"/>
          <p:cNvSpPr>
            <a:spLocks noChangeShapeType="1"/>
          </p:cNvSpPr>
          <p:nvPr/>
        </p:nvSpPr>
        <p:spPr bwMode="auto">
          <a:xfrm flipH="1">
            <a:off x="3143672" y="4509120"/>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716953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731404" y="1882862"/>
            <a:ext cx="10729192" cy="4968551"/>
          </a:xfrm>
        </p:spPr>
        <p:txBody>
          <a:bodyPr>
            <a:normAutofit/>
          </a:bodyPr>
          <a:lstStyle/>
          <a:p>
            <a:r>
              <a:rPr lang="en-US" sz="3200" b="1" dirty="0">
                <a:effectLst>
                  <a:outerShdw blurRad="50800" dist="38100" algn="tr" rotWithShape="0">
                    <a:prstClr val="black">
                      <a:alpha val="40000"/>
                    </a:prstClr>
                  </a:outerShdw>
                </a:effectLst>
              </a:rPr>
              <a:t>Register Indirect Indexed</a:t>
            </a:r>
          </a:p>
          <a:p>
            <a:pPr marL="0" indent="0">
              <a:buNone/>
            </a:pPr>
            <a:r>
              <a:rPr lang="en-US" sz="3200" b="1" dirty="0">
                <a:effectLst>
                  <a:outerShdw blurRad="50800" dist="38100" algn="tr" rotWithShape="0">
                    <a:prstClr val="black">
                      <a:alpha val="40000"/>
                    </a:prstClr>
                  </a:outerShdw>
                </a:effectLst>
              </a:rPr>
              <a:t>				  ADD R4, (R1+R2)  </a:t>
            </a:r>
            <a:endParaRPr lang="en-US" sz="3200" b="1" dirty="0" smtClean="0">
              <a:effectLst>
                <a:outerShdw blurRad="50800" dist="38100" algn="tr" rotWithShape="0">
                  <a:prstClr val="black">
                    <a:alpha val="40000"/>
                  </a:prstClr>
                </a:outerShdw>
              </a:effectLst>
            </a:endParaRPr>
          </a:p>
          <a:p>
            <a:pPr marL="0" indent="0">
              <a:buNone/>
            </a:pPr>
            <a:endParaRPr lang="en-US" sz="3200" b="1" dirty="0">
              <a:effectLst>
                <a:outerShdw blurRad="50800" dist="38100" algn="tr" rotWithShape="0">
                  <a:prstClr val="black">
                    <a:alpha val="40000"/>
                  </a:prstClr>
                </a:outerShdw>
              </a:effectLst>
            </a:endParaRPr>
          </a:p>
          <a:p>
            <a:pPr>
              <a:lnSpc>
                <a:spcPct val="80000"/>
              </a:lnSpc>
              <a:buNone/>
            </a:pPr>
            <a:r>
              <a:rPr lang="en-US" altLang="en-US" sz="3200" dirty="0" smtClean="0">
                <a:solidFill>
                  <a:srgbClr val="FFFF00"/>
                </a:solidFill>
              </a:rPr>
              <a:t>Reg[R4</a:t>
            </a:r>
            <a:r>
              <a:rPr lang="en-US" altLang="en-US" sz="3200" dirty="0">
                <a:solidFill>
                  <a:srgbClr val="FFFF00"/>
                </a:solidFill>
              </a:rPr>
              <a:t>]     Reg[R4] + Mem[Reg[R1]+Reg[R2]] </a:t>
            </a:r>
          </a:p>
          <a:p>
            <a:pPr>
              <a:lnSpc>
                <a:spcPct val="80000"/>
              </a:lnSpc>
              <a:buNone/>
            </a:pPr>
            <a:r>
              <a:rPr lang="en-US" altLang="en-US" sz="3200" dirty="0">
                <a:solidFill>
                  <a:srgbClr val="FFFF00"/>
                </a:solidFill>
              </a:rPr>
              <a:t>	</a:t>
            </a:r>
            <a:endParaRPr lang="en-US" altLang="en-US" sz="3200" dirty="0">
              <a:solidFill>
                <a:srgbClr val="99CCFF"/>
              </a:solidFill>
            </a:endParaRPr>
          </a:p>
          <a:p>
            <a:pPr marL="0" indent="0">
              <a:buNone/>
            </a:pPr>
            <a:r>
              <a:rPr lang="en-US" sz="3200" b="1" dirty="0" smtClean="0">
                <a:effectLst>
                  <a:outerShdw blurRad="50800" dist="38100" algn="tr" rotWithShape="0">
                    <a:prstClr val="black">
                      <a:alpha val="40000"/>
                    </a:prstClr>
                  </a:outerShdw>
                </a:effectLst>
              </a:rPr>
              <a:t> </a:t>
            </a:r>
            <a:endParaRPr lang="en-US" sz="3200" dirty="0"/>
          </a:p>
        </p:txBody>
      </p:sp>
      <p:sp>
        <p:nvSpPr>
          <p:cNvPr id="4" name="Line 7"/>
          <p:cNvSpPr>
            <a:spLocks noChangeShapeType="1"/>
          </p:cNvSpPr>
          <p:nvPr/>
        </p:nvSpPr>
        <p:spPr bwMode="auto">
          <a:xfrm flipH="1">
            <a:off x="2711624" y="4797152"/>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639855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839416" y="1268761"/>
            <a:ext cx="10009112" cy="4968551"/>
          </a:xfrm>
        </p:spPr>
        <p:txBody>
          <a:bodyPr>
            <a:normAutofit/>
          </a:bodyPr>
          <a:lstStyle/>
          <a:p>
            <a:r>
              <a:rPr lang="en-US" sz="3200" b="1" dirty="0">
                <a:effectLst>
                  <a:outerShdw blurRad="50800" dist="38100" algn="tr" rotWithShape="0">
                    <a:prstClr val="black">
                      <a:alpha val="40000"/>
                    </a:prstClr>
                  </a:outerShdw>
                </a:effectLst>
              </a:rPr>
              <a:t>Register Indirect plus displacement 	</a:t>
            </a:r>
          </a:p>
          <a:p>
            <a:pPr marL="0" indent="0">
              <a:buNone/>
            </a:pPr>
            <a:r>
              <a:rPr lang="en-US" sz="3200" b="1" dirty="0">
                <a:effectLst>
                  <a:outerShdw blurRad="50800" dist="38100" algn="tr" rotWithShape="0">
                    <a:prstClr val="black">
                      <a:alpha val="40000"/>
                    </a:prstClr>
                  </a:outerShdw>
                </a:effectLst>
              </a:rPr>
              <a:t>	 				  ADD R4,100(R1)   </a:t>
            </a:r>
            <a:endParaRPr lang="en-US" sz="3200" b="1" dirty="0" smtClean="0">
              <a:effectLst>
                <a:outerShdw blurRad="50800" dist="38100" algn="tr" rotWithShape="0">
                  <a:prstClr val="black">
                    <a:alpha val="40000"/>
                  </a:prstClr>
                </a:outerShdw>
              </a:effectLst>
            </a:endParaRPr>
          </a:p>
          <a:p>
            <a:pPr marL="0" indent="0">
              <a:buNone/>
            </a:pPr>
            <a:endParaRPr lang="en-US" sz="3200" b="1" dirty="0">
              <a:effectLst>
                <a:outerShdw blurRad="50800" dist="38100" algn="tr" rotWithShape="0">
                  <a:prstClr val="black">
                    <a:alpha val="40000"/>
                  </a:prstClr>
                </a:outerShdw>
              </a:effectLst>
            </a:endParaRPr>
          </a:p>
          <a:p>
            <a:pPr marL="0" indent="0">
              <a:buNone/>
            </a:pPr>
            <a:r>
              <a:rPr lang="en-US" altLang="en-US" sz="3200" dirty="0">
                <a:solidFill>
                  <a:srgbClr val="FFFF00"/>
                </a:solidFill>
              </a:rPr>
              <a:t>Reg[R4]    Reg[R4] + Mem[100+Reg[R1]] </a:t>
            </a:r>
          </a:p>
          <a:p>
            <a:pPr marL="0" indent="0">
              <a:buNone/>
            </a:pPr>
            <a:r>
              <a:rPr lang="en-US" sz="3200" b="1" dirty="0" smtClean="0">
                <a:effectLst>
                  <a:outerShdw blurRad="50800" dist="38100" algn="tr" rotWithShape="0">
                    <a:prstClr val="black">
                      <a:alpha val="40000"/>
                    </a:prstClr>
                  </a:outerShdw>
                </a:effectLst>
              </a:rPr>
              <a:t> </a:t>
            </a:r>
            <a:endParaRPr lang="en-US" sz="3200" dirty="0"/>
          </a:p>
        </p:txBody>
      </p:sp>
      <p:sp>
        <p:nvSpPr>
          <p:cNvPr id="4" name="Line 7"/>
          <p:cNvSpPr>
            <a:spLocks noChangeShapeType="1"/>
          </p:cNvSpPr>
          <p:nvPr/>
        </p:nvSpPr>
        <p:spPr bwMode="auto">
          <a:xfrm flipH="1">
            <a:off x="2711624" y="4437112"/>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071063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055440" y="1268761"/>
            <a:ext cx="10081120" cy="4968551"/>
          </a:xfrm>
        </p:spPr>
        <p:txBody>
          <a:bodyPr>
            <a:normAutofit/>
          </a:bodyPr>
          <a:lstStyle/>
          <a:p>
            <a:r>
              <a:rPr lang="en-US" sz="3200" b="1" dirty="0">
                <a:effectLst>
                  <a:outerShdw blurRad="50800" dist="38100" algn="tr" rotWithShape="0">
                    <a:prstClr val="black">
                      <a:alpha val="40000"/>
                    </a:prstClr>
                  </a:outerShdw>
                </a:effectLst>
              </a:rPr>
              <a:t>Memory Indirect	</a:t>
            </a:r>
          </a:p>
          <a:p>
            <a:pPr marL="0" indent="0">
              <a:buNone/>
            </a:pPr>
            <a:r>
              <a:rPr lang="en-US" sz="3200" b="1" dirty="0">
                <a:effectLst>
                  <a:outerShdw blurRad="50800" dist="38100" algn="tr" rotWithShape="0">
                    <a:prstClr val="black">
                      <a:alpha val="40000"/>
                    </a:prstClr>
                  </a:outerShdw>
                </a:effectLst>
              </a:rPr>
              <a:t>	   					ADD R4,@(R1) </a:t>
            </a:r>
            <a:endParaRPr lang="en-US" sz="3200" b="1" dirty="0" smtClean="0">
              <a:effectLst>
                <a:outerShdw blurRad="50800" dist="38100" algn="tr" rotWithShape="0">
                  <a:prstClr val="black">
                    <a:alpha val="40000"/>
                  </a:prstClr>
                </a:outerShdw>
              </a:effectLst>
            </a:endParaRPr>
          </a:p>
          <a:p>
            <a:pPr marL="0" indent="0">
              <a:buNone/>
            </a:pPr>
            <a:endParaRPr lang="en-US" sz="3200" b="1" dirty="0">
              <a:effectLst>
                <a:outerShdw blurRad="50800" dist="38100" algn="tr" rotWithShape="0">
                  <a:prstClr val="black">
                    <a:alpha val="40000"/>
                  </a:prstClr>
                </a:outerShdw>
              </a:effectLst>
            </a:endParaRPr>
          </a:p>
          <a:p>
            <a:pPr marL="0" indent="0">
              <a:buNone/>
            </a:pPr>
            <a:r>
              <a:rPr lang="en-US" altLang="en-US" sz="3200" dirty="0">
                <a:solidFill>
                  <a:srgbClr val="FFFF00"/>
                </a:solidFill>
              </a:rPr>
              <a:t>Reg[R4]     Reg[R4] + Mem[Mem[Reg[R1]] </a:t>
            </a:r>
          </a:p>
          <a:p>
            <a:pPr marL="0" indent="0">
              <a:buNone/>
            </a:pPr>
            <a:r>
              <a:rPr lang="en-US" sz="3200" b="1" dirty="0" smtClean="0">
                <a:effectLst>
                  <a:outerShdw blurRad="50800" dist="38100" algn="tr" rotWithShape="0">
                    <a:prstClr val="black">
                      <a:alpha val="40000"/>
                    </a:prstClr>
                  </a:outerShdw>
                </a:effectLst>
              </a:rPr>
              <a:t>   </a:t>
            </a:r>
            <a:endParaRPr lang="en-US" sz="3200" dirty="0"/>
          </a:p>
        </p:txBody>
      </p:sp>
      <p:sp>
        <p:nvSpPr>
          <p:cNvPr id="4" name="Line 7"/>
          <p:cNvSpPr>
            <a:spLocks noChangeShapeType="1"/>
          </p:cNvSpPr>
          <p:nvPr/>
        </p:nvSpPr>
        <p:spPr bwMode="auto">
          <a:xfrm flipH="1">
            <a:off x="2999656" y="4437112"/>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74079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283604" y="1108613"/>
            <a:ext cx="9624791" cy="4968551"/>
          </a:xfrm>
        </p:spPr>
        <p:txBody>
          <a:bodyPr>
            <a:normAutofit/>
          </a:bodyPr>
          <a:lstStyle/>
          <a:p>
            <a:r>
              <a:rPr lang="en-US" sz="3200" b="1" dirty="0">
                <a:effectLst>
                  <a:outerShdw blurRad="50800" dist="38100" algn="tr" rotWithShape="0">
                    <a:prstClr val="black">
                      <a:alpha val="40000"/>
                    </a:prstClr>
                  </a:outerShdw>
                </a:effectLst>
              </a:rPr>
              <a:t>	Auto-increment 	   </a:t>
            </a:r>
            <a:endParaRPr lang="en-US" sz="3200" b="1" dirty="0" smtClean="0">
              <a:effectLst>
                <a:outerShdw blurRad="50800" dist="38100" algn="tr" rotWithShape="0">
                  <a:prstClr val="black">
                    <a:alpha val="40000"/>
                  </a:prstClr>
                </a:outerShdw>
              </a:effectLst>
            </a:endParaRPr>
          </a:p>
          <a:p>
            <a:pPr marL="0" indent="0">
              <a:buNone/>
            </a:pPr>
            <a:r>
              <a:rPr lang="en-US" sz="3200" b="1" dirty="0" smtClean="0">
                <a:effectLst>
                  <a:outerShdw blurRad="50800" dist="38100" algn="tr" rotWithShape="0">
                    <a:prstClr val="black">
                      <a:alpha val="40000"/>
                    </a:prstClr>
                  </a:outerShdw>
                </a:effectLst>
              </a:rPr>
              <a:t>							ADD </a:t>
            </a:r>
            <a:r>
              <a:rPr lang="en-US" sz="3200" b="1" dirty="0">
                <a:effectLst>
                  <a:outerShdw blurRad="50800" dist="38100" algn="tr" rotWithShape="0">
                    <a:prstClr val="black">
                      <a:alpha val="40000"/>
                    </a:prstClr>
                  </a:outerShdw>
                </a:effectLst>
              </a:rPr>
              <a:t>R1, (R2</a:t>
            </a:r>
            <a:r>
              <a:rPr lang="en-US" sz="3200" b="1" dirty="0" smtClean="0">
                <a:effectLst>
                  <a:outerShdw blurRad="50800" dist="38100" algn="tr" rotWithShape="0">
                    <a:prstClr val="black">
                      <a:alpha val="40000"/>
                    </a:prstClr>
                  </a:outerShdw>
                </a:effectLst>
              </a:rPr>
              <a:t>)+</a:t>
            </a:r>
          </a:p>
          <a:p>
            <a:pPr marL="0" indent="0">
              <a:buNone/>
            </a:pPr>
            <a:endParaRPr lang="en-US" sz="3200" b="1" dirty="0" smtClean="0">
              <a:effectLst>
                <a:outerShdw blurRad="50800" dist="38100" algn="tr" rotWithShape="0">
                  <a:prstClr val="black">
                    <a:alpha val="40000"/>
                  </a:prstClr>
                </a:outerShdw>
              </a:effectLst>
            </a:endParaRPr>
          </a:p>
          <a:p>
            <a:pPr>
              <a:lnSpc>
                <a:spcPct val="80000"/>
              </a:lnSpc>
              <a:buNone/>
            </a:pPr>
            <a:r>
              <a:rPr lang="en-US" altLang="en-US" sz="3200" dirty="0" smtClean="0">
                <a:solidFill>
                  <a:srgbClr val="FFFF00"/>
                </a:solidFill>
              </a:rPr>
              <a:t>Reg[R1</a:t>
            </a:r>
            <a:r>
              <a:rPr lang="en-US" altLang="en-US" sz="3200" dirty="0">
                <a:solidFill>
                  <a:srgbClr val="FFFF00"/>
                </a:solidFill>
              </a:rPr>
              <a:t>]      Reg[R1] + Mem[Reg [R2]]</a:t>
            </a:r>
          </a:p>
          <a:p>
            <a:pPr>
              <a:lnSpc>
                <a:spcPct val="80000"/>
              </a:lnSpc>
              <a:buNone/>
            </a:pPr>
            <a:r>
              <a:rPr lang="en-US" altLang="en-US" sz="3200" dirty="0" smtClean="0">
                <a:solidFill>
                  <a:srgbClr val="FFFF00"/>
                </a:solidFill>
              </a:rPr>
              <a:t>Reg[R2</a:t>
            </a:r>
            <a:r>
              <a:rPr lang="en-US" altLang="en-US" sz="3200" dirty="0">
                <a:solidFill>
                  <a:srgbClr val="FFFF00"/>
                </a:solidFill>
              </a:rPr>
              <a:t>]      Reg[R2] + d</a:t>
            </a:r>
          </a:p>
          <a:p>
            <a:pPr marL="0" indent="0">
              <a:buNone/>
            </a:pPr>
            <a:endParaRPr lang="en-US" sz="3200" dirty="0"/>
          </a:p>
        </p:txBody>
      </p:sp>
      <p:sp>
        <p:nvSpPr>
          <p:cNvPr id="2" name="Rectangle 1"/>
          <p:cNvSpPr/>
          <p:nvPr/>
        </p:nvSpPr>
        <p:spPr>
          <a:xfrm>
            <a:off x="1215643" y="5373216"/>
            <a:ext cx="9433048" cy="954107"/>
          </a:xfrm>
          <a:prstGeom prst="rect">
            <a:avLst/>
          </a:prstGeom>
        </p:spPr>
        <p:txBody>
          <a:bodyPr wrap="square">
            <a:spAutoFit/>
          </a:bodyPr>
          <a:lstStyle/>
          <a:p>
            <a:r>
              <a:rPr lang="en-US" sz="2800" dirty="0">
                <a:latin typeface="Open Sans" panose="020B0606030504020204" pitchFamily="34" charset="0"/>
              </a:rPr>
              <a:t> register are automatically incremented to point to the next consecutive memory location.</a:t>
            </a:r>
            <a:endParaRPr lang="en-US" sz="2800" dirty="0"/>
          </a:p>
        </p:txBody>
      </p:sp>
      <p:sp>
        <p:nvSpPr>
          <p:cNvPr id="5" name="Line 7"/>
          <p:cNvSpPr>
            <a:spLocks noChangeShapeType="1"/>
          </p:cNvSpPr>
          <p:nvPr/>
        </p:nvSpPr>
        <p:spPr bwMode="auto">
          <a:xfrm flipH="1">
            <a:off x="3287688" y="3933056"/>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7"/>
          <p:cNvSpPr>
            <a:spLocks noChangeShapeType="1"/>
          </p:cNvSpPr>
          <p:nvPr/>
        </p:nvSpPr>
        <p:spPr bwMode="auto">
          <a:xfrm flipH="1">
            <a:off x="3287688" y="4581128"/>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75871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1145704" y="1268760"/>
            <a:ext cx="9900592" cy="4968551"/>
          </a:xfrm>
        </p:spPr>
        <p:txBody>
          <a:bodyPr>
            <a:normAutofit/>
          </a:bodyPr>
          <a:lstStyle/>
          <a:p>
            <a:r>
              <a:rPr lang="en-US" sz="3200" b="1" dirty="0">
                <a:effectLst>
                  <a:outerShdw blurRad="50800" dist="38100" algn="tr" rotWithShape="0">
                    <a:prstClr val="black">
                      <a:alpha val="40000"/>
                    </a:prstClr>
                  </a:outerShdw>
                </a:effectLst>
              </a:rPr>
              <a:t>Auto-decrement   </a:t>
            </a:r>
          </a:p>
          <a:p>
            <a:pPr marL="0" indent="0">
              <a:buNone/>
            </a:pPr>
            <a:r>
              <a:rPr lang="en-US" sz="3200" b="1" dirty="0" smtClean="0">
                <a:effectLst>
                  <a:outerShdw blurRad="50800" dist="38100" algn="tr" rotWithShape="0">
                    <a:prstClr val="black">
                      <a:alpha val="40000"/>
                    </a:prstClr>
                  </a:outerShdw>
                </a:effectLst>
              </a:rPr>
              <a:t>							</a:t>
            </a:r>
            <a:r>
              <a:rPr lang="en-US" sz="2800" b="1" dirty="0" smtClean="0">
                <a:effectLst>
                  <a:outerShdw blurRad="50800" dist="38100" algn="tr" rotWithShape="0">
                    <a:prstClr val="black">
                      <a:alpha val="40000"/>
                    </a:prstClr>
                  </a:outerShdw>
                </a:effectLst>
              </a:rPr>
              <a:t>ADD </a:t>
            </a:r>
            <a:r>
              <a:rPr lang="en-US" sz="2800" b="1" dirty="0">
                <a:effectLst>
                  <a:outerShdw blurRad="50800" dist="38100" algn="tr" rotWithShape="0">
                    <a:prstClr val="black">
                      <a:alpha val="40000"/>
                    </a:prstClr>
                  </a:outerShdw>
                </a:effectLst>
              </a:rPr>
              <a:t>R1, (R2</a:t>
            </a:r>
            <a:r>
              <a:rPr lang="en-US" sz="2800" b="1" dirty="0" smtClean="0">
                <a:effectLst>
                  <a:outerShdw blurRad="50800" dist="38100" algn="tr" rotWithShape="0">
                    <a:prstClr val="black">
                      <a:alpha val="40000"/>
                    </a:prstClr>
                  </a:outerShdw>
                </a:effectLst>
              </a:rPr>
              <a:t>)-</a:t>
            </a:r>
          </a:p>
          <a:p>
            <a:endParaRPr lang="en-US" sz="3200" b="1" dirty="0">
              <a:effectLst>
                <a:outerShdw blurRad="50800" dist="38100" algn="tr" rotWithShape="0">
                  <a:prstClr val="black">
                    <a:alpha val="40000"/>
                  </a:prstClr>
                </a:outerShdw>
              </a:effectLst>
            </a:endParaRPr>
          </a:p>
          <a:p>
            <a:pPr>
              <a:lnSpc>
                <a:spcPct val="80000"/>
              </a:lnSpc>
              <a:buNone/>
            </a:pPr>
            <a:r>
              <a:rPr lang="en-US" altLang="en-US" sz="3200" dirty="0" smtClean="0">
                <a:solidFill>
                  <a:srgbClr val="FFFF00"/>
                </a:solidFill>
              </a:rPr>
              <a:t>Reg[R2</a:t>
            </a:r>
            <a:r>
              <a:rPr lang="en-US" altLang="en-US" sz="3200" dirty="0">
                <a:solidFill>
                  <a:srgbClr val="FFFF00"/>
                </a:solidFill>
              </a:rPr>
              <a:t>]      Reg[R2] - d</a:t>
            </a:r>
          </a:p>
          <a:p>
            <a:pPr>
              <a:lnSpc>
                <a:spcPct val="80000"/>
              </a:lnSpc>
              <a:buNone/>
            </a:pPr>
            <a:r>
              <a:rPr lang="en-US" altLang="en-US" sz="3200" dirty="0" smtClean="0">
                <a:solidFill>
                  <a:srgbClr val="FFFF00"/>
                </a:solidFill>
              </a:rPr>
              <a:t>Reg[R1</a:t>
            </a:r>
            <a:r>
              <a:rPr lang="en-US" altLang="en-US" sz="3200" dirty="0">
                <a:solidFill>
                  <a:srgbClr val="FFFF00"/>
                </a:solidFill>
              </a:rPr>
              <a:t>]      Reg[R1] + Mem[Reg [R2]]</a:t>
            </a:r>
          </a:p>
          <a:p>
            <a:endParaRPr lang="en-US" sz="3200" b="1" dirty="0">
              <a:effectLst>
                <a:outerShdw blurRad="50800" dist="38100" algn="tr" rotWithShape="0">
                  <a:prstClr val="black">
                    <a:alpha val="40000"/>
                  </a:prstClr>
                </a:outerShdw>
              </a:effectLst>
            </a:endParaRPr>
          </a:p>
        </p:txBody>
      </p:sp>
      <p:sp>
        <p:nvSpPr>
          <p:cNvPr id="4" name="Line 7"/>
          <p:cNvSpPr>
            <a:spLocks noChangeShapeType="1"/>
          </p:cNvSpPr>
          <p:nvPr/>
        </p:nvSpPr>
        <p:spPr bwMode="auto">
          <a:xfrm flipH="1">
            <a:off x="3216374" y="4077072"/>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Line 7"/>
          <p:cNvSpPr>
            <a:spLocks noChangeShapeType="1"/>
          </p:cNvSpPr>
          <p:nvPr/>
        </p:nvSpPr>
        <p:spPr bwMode="auto">
          <a:xfrm flipH="1">
            <a:off x="3216374" y="4725144"/>
            <a:ext cx="2873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256888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u="sng" dirty="0">
                <a:solidFill>
                  <a:srgbClr val="800080"/>
                </a:solidFill>
                <a:effectLst>
                  <a:outerShdw blurRad="38100" dist="38100" dir="2700000" algn="tl">
                    <a:srgbClr val="000000">
                      <a:alpha val="43137"/>
                    </a:srgbClr>
                  </a:outerShdw>
                </a:effectLst>
              </a:rPr>
              <a:t>Operand Addressing Modes</a:t>
            </a:r>
            <a:endParaRPr lang="en-US" altLang="en-US" sz="2400" b="1" u="sng" dirty="0">
              <a:solidFill>
                <a:srgbClr val="800080"/>
              </a:solidFill>
              <a:effectLst>
                <a:outerShdw blurRad="38100" dist="38100" dir="2700000" algn="tl">
                  <a:srgbClr val="000000">
                    <a:alpha val="43137"/>
                  </a:srgbClr>
                </a:outerShdw>
              </a:effectLst>
            </a:endParaRPr>
          </a:p>
        </p:txBody>
      </p:sp>
      <p:sp>
        <p:nvSpPr>
          <p:cNvPr id="42" name="Rectangle 3"/>
          <p:cNvSpPr>
            <a:spLocks noGrp="1" noChangeArrowheads="1"/>
          </p:cNvSpPr>
          <p:nvPr>
            <p:ph idx="1"/>
          </p:nvPr>
        </p:nvSpPr>
        <p:spPr>
          <a:xfrm>
            <a:off x="2279576" y="1061448"/>
            <a:ext cx="7992888" cy="4968551"/>
          </a:xfrm>
        </p:spPr>
        <p:txBody>
          <a:bodyPr>
            <a:normAutofit/>
          </a:bodyPr>
          <a:lstStyle/>
          <a:p>
            <a:r>
              <a:rPr lang="en-US" sz="3200" b="1" dirty="0">
                <a:solidFill>
                  <a:srgbClr val="FF0000"/>
                </a:solidFill>
                <a:effectLst>
                  <a:outerShdw blurRad="50800" dist="38100" algn="tr" rotWithShape="0">
                    <a:prstClr val="black">
                      <a:alpha val="40000"/>
                    </a:prstClr>
                  </a:outerShdw>
                </a:effectLst>
              </a:rPr>
              <a:t>Scaled ?</a:t>
            </a:r>
            <a:endParaRPr lang="en-US" sz="3200" b="1" dirty="0">
              <a:solidFill>
                <a:srgbClr val="FF0000"/>
              </a:solidFill>
            </a:endParaRPr>
          </a:p>
        </p:txBody>
      </p:sp>
    </p:spTree>
    <p:extLst>
      <p:ext uri="{BB962C8B-B14F-4D97-AF65-F5344CB8AC3E}">
        <p14:creationId xmlns:p14="http://schemas.microsoft.com/office/powerpoint/2010/main" val="4097696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263352" y="1268761"/>
            <a:ext cx="11593288" cy="4968551"/>
          </a:xfrm>
        </p:spPr>
        <p:txBody>
          <a:bodyPr>
            <a:normAutofit/>
          </a:bodyPr>
          <a:lstStyle/>
          <a:p>
            <a:r>
              <a:rPr lang="en-US" sz="3200" b="1" i="1" dirty="0">
                <a:solidFill>
                  <a:srgbClr val="FF0000"/>
                </a:solidFill>
                <a:effectLst>
                  <a:outerShdw blurRad="50800" dist="38100" algn="tr" rotWithShape="0">
                    <a:prstClr val="black">
                      <a:alpha val="40000"/>
                    </a:prstClr>
                  </a:outerShdw>
                </a:effectLst>
              </a:rPr>
              <a:t>Diversity</a:t>
            </a:r>
            <a:r>
              <a:rPr lang="en-US" sz="3200" i="1" dirty="0">
                <a:effectLst>
                  <a:outerShdw blurRad="50800" dist="38100" algn="tr" rotWithShape="0">
                    <a:prstClr val="black">
                      <a:alpha val="40000"/>
                    </a:prstClr>
                  </a:outerShdw>
                </a:effectLst>
              </a:rPr>
              <a:t>: </a:t>
            </a:r>
            <a:r>
              <a:rPr lang="en-US" sz="3200" dirty="0">
                <a:effectLst>
                  <a:outerShdw blurRad="50800" dist="38100" algn="tr" rotWithShape="0">
                    <a:prstClr val="black">
                      <a:alpha val="40000"/>
                    </a:prstClr>
                  </a:outerShdw>
                </a:effectLst>
              </a:rPr>
              <a:t> </a:t>
            </a:r>
            <a:r>
              <a:rPr lang="en-US" sz="3200" i="1" dirty="0">
                <a:effectLst>
                  <a:outerShdw blurRad="50800" dist="38100" algn="tr" rotWithShape="0">
                    <a:prstClr val="black">
                      <a:alpha val="40000"/>
                    </a:prstClr>
                  </a:outerShdw>
                </a:effectLst>
              </a:rPr>
              <a:t>Which I/O device can connect to the CPU</a:t>
            </a:r>
            <a:r>
              <a:rPr lang="en-US" sz="3200" dirty="0">
                <a:effectLst>
                  <a:outerShdw blurRad="50800" dist="38100" algn="tr" rotWithShape="0">
                    <a:prstClr val="black">
                      <a:alpha val="40000"/>
                    </a:prstClr>
                  </a:outerShdw>
                </a:effectLst>
              </a:rPr>
              <a:t> </a:t>
            </a:r>
          </a:p>
          <a:p>
            <a:r>
              <a:rPr lang="en-US" sz="3200" i="1" dirty="0">
                <a:effectLst>
                  <a:outerShdw blurRad="50800" dist="38100" algn="tr" rotWithShape="0">
                    <a:prstClr val="black">
                      <a:alpha val="40000"/>
                    </a:prstClr>
                  </a:outerShdw>
                </a:effectLst>
              </a:rPr>
              <a:t> </a:t>
            </a:r>
            <a:r>
              <a:rPr lang="en-US" sz="3200" b="1" i="1" dirty="0">
                <a:solidFill>
                  <a:srgbClr val="FF0000"/>
                </a:solidFill>
                <a:effectLst>
                  <a:outerShdw blurRad="50800" dist="38100" algn="tr" rotWithShape="0">
                    <a:prstClr val="black">
                      <a:alpha val="40000"/>
                    </a:prstClr>
                  </a:outerShdw>
                </a:effectLst>
              </a:rPr>
              <a:t>Capacity</a:t>
            </a:r>
            <a:r>
              <a:rPr lang="en-US" sz="3200" i="1" dirty="0">
                <a:effectLst>
                  <a:outerShdw blurRad="50800" dist="38100" algn="tr" rotWithShape="0">
                    <a:prstClr val="black">
                      <a:alpha val="40000"/>
                    </a:prstClr>
                  </a:outerShdw>
                </a:effectLst>
              </a:rPr>
              <a:t>:</a:t>
            </a:r>
            <a:r>
              <a:rPr lang="en-US" sz="3200" dirty="0">
                <a:effectLst>
                  <a:outerShdw blurRad="50800" dist="38100" algn="tr" rotWithShape="0">
                    <a:prstClr val="black">
                      <a:alpha val="40000"/>
                    </a:prstClr>
                  </a:outerShdw>
                </a:effectLst>
              </a:rPr>
              <a:t>  </a:t>
            </a:r>
            <a:r>
              <a:rPr lang="en-US" sz="3200" i="1" dirty="0">
                <a:effectLst>
                  <a:outerShdw blurRad="50800" dist="38100" algn="tr" rotWithShape="0">
                    <a:prstClr val="black">
                      <a:alpha val="40000"/>
                    </a:prstClr>
                  </a:outerShdw>
                </a:effectLst>
              </a:rPr>
              <a:t>How many I/O devices can connect to the CPU </a:t>
            </a:r>
          </a:p>
          <a:p>
            <a:r>
              <a:rPr lang="en-US" sz="3200" i="1" dirty="0">
                <a:effectLst>
                  <a:outerShdw blurRad="50800" dist="38100" algn="tr" rotWithShape="0">
                    <a:prstClr val="black">
                      <a:alpha val="40000"/>
                    </a:prstClr>
                  </a:outerShdw>
                </a:effectLst>
              </a:rPr>
              <a:t> </a:t>
            </a:r>
            <a:r>
              <a:rPr lang="en-US" sz="3200" b="1" i="1" dirty="0">
                <a:solidFill>
                  <a:srgbClr val="FF0000"/>
                </a:solidFill>
                <a:effectLst>
                  <a:outerShdw blurRad="50800" dist="38100" algn="tr" rotWithShape="0">
                    <a:prstClr val="black">
                      <a:alpha val="40000"/>
                    </a:prstClr>
                  </a:outerShdw>
                </a:effectLst>
              </a:rPr>
              <a:t>Latency</a:t>
            </a:r>
            <a:r>
              <a:rPr lang="en-US" sz="3200" dirty="0">
                <a:effectLst>
                  <a:outerShdw blurRad="50800" dist="38100" algn="tr" rotWithShape="0">
                    <a:prstClr val="black">
                      <a:alpha val="40000"/>
                    </a:prstClr>
                  </a:outerShdw>
                </a:effectLst>
              </a:rPr>
              <a:t>:  Overall </a:t>
            </a:r>
            <a:r>
              <a:rPr lang="en-US" sz="3200" i="1" dirty="0"/>
              <a:t>response</a:t>
            </a:r>
            <a:r>
              <a:rPr lang="en-US" sz="3200" dirty="0">
                <a:effectLst>
                  <a:outerShdw blurRad="50800" dist="38100" algn="tr" rotWithShape="0">
                    <a:prstClr val="black">
                      <a:alpha val="40000"/>
                    </a:prstClr>
                  </a:outerShdw>
                </a:effectLst>
              </a:rPr>
              <a:t> time to complete a task</a:t>
            </a:r>
          </a:p>
          <a:p>
            <a:r>
              <a:rPr lang="en-US" sz="3200" b="1" i="1" dirty="0">
                <a:solidFill>
                  <a:srgbClr val="FF0000"/>
                </a:solidFill>
                <a:effectLst>
                  <a:outerShdw blurRad="50800" dist="38100" algn="tr" rotWithShape="0">
                    <a:prstClr val="black">
                      <a:alpha val="40000"/>
                    </a:prstClr>
                  </a:outerShdw>
                </a:effectLst>
              </a:rPr>
              <a:t>Bandwidth</a:t>
            </a:r>
            <a:r>
              <a:rPr lang="en-US" sz="3200" i="1" dirty="0">
                <a:effectLst>
                  <a:outerShdw blurRad="50800" dist="38100" algn="tr" rotWithShape="0">
                    <a:prstClr val="black">
                      <a:alpha val="40000"/>
                    </a:prstClr>
                  </a:outerShdw>
                </a:effectLst>
              </a:rPr>
              <a:t>: Number of task completed in specified time - throughput</a:t>
            </a:r>
            <a:endParaRPr lang="en-US" sz="2800" dirty="0"/>
          </a:p>
        </p:txBody>
      </p:sp>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Performance Parameters</a:t>
            </a:r>
          </a:p>
        </p:txBody>
      </p:sp>
    </p:spTree>
    <p:extLst>
      <p:ext uri="{BB962C8B-B14F-4D97-AF65-F5344CB8AC3E}">
        <p14:creationId xmlns:p14="http://schemas.microsoft.com/office/powerpoint/2010/main" val="289932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623392" y="1268761"/>
            <a:ext cx="11017224" cy="4968551"/>
          </a:xfrm>
        </p:spPr>
        <p:txBody>
          <a:bodyPr>
            <a:normAutofit/>
          </a:bodyPr>
          <a:lstStyle/>
          <a:p>
            <a:r>
              <a:rPr lang="en-US" sz="3200" b="1" i="1" dirty="0">
                <a:solidFill>
                  <a:srgbClr val="FF0000"/>
                </a:solidFill>
                <a:effectLst>
                  <a:outerShdw blurRad="50800" dist="38100" algn="tr" rotWithShape="0">
                    <a:prstClr val="black">
                      <a:alpha val="40000"/>
                    </a:prstClr>
                  </a:outerShdw>
                </a:effectLst>
              </a:rPr>
              <a:t>Entry Time</a:t>
            </a:r>
            <a:r>
              <a:rPr lang="en-US" sz="3200" i="1" dirty="0">
                <a:effectLst>
                  <a:outerShdw blurRad="50800" dist="38100" algn="tr" rotWithShape="0">
                    <a:prstClr val="black">
                      <a:alpha val="40000"/>
                    </a:prstClr>
                  </a:outerShdw>
                </a:effectLst>
              </a:rPr>
              <a:t>:</a:t>
            </a:r>
            <a:r>
              <a:rPr lang="en-US" sz="3200" dirty="0">
                <a:effectLst>
                  <a:outerShdw blurRad="50800" dist="38100" algn="tr" rotWithShape="0">
                    <a:prstClr val="black">
                      <a:alpha val="40000"/>
                    </a:prstClr>
                  </a:outerShdw>
                </a:effectLst>
              </a:rPr>
              <a:t>  </a:t>
            </a:r>
            <a:r>
              <a:rPr lang="en-US" sz="3200" i="1" dirty="0">
                <a:effectLst>
                  <a:outerShdw blurRad="50800" dist="38100" algn="tr" rotWithShape="0">
                    <a:prstClr val="black">
                      <a:alpha val="40000"/>
                    </a:prstClr>
                  </a:outerShdw>
                </a:effectLst>
              </a:rPr>
              <a:t>the time for user to enter a command </a:t>
            </a:r>
          </a:p>
          <a:p>
            <a:endParaRPr lang="en-US" sz="3200" b="1" i="1" dirty="0">
              <a:solidFill>
                <a:srgbClr val="FF0000"/>
              </a:solidFill>
              <a:effectLst>
                <a:outerShdw blurRad="50800" dist="38100" algn="tr" rotWithShape="0">
                  <a:prstClr val="black">
                    <a:alpha val="40000"/>
                  </a:prstClr>
                </a:outerShdw>
              </a:effectLst>
            </a:endParaRPr>
          </a:p>
          <a:p>
            <a:r>
              <a:rPr lang="en-US" sz="3200" b="1" i="1" dirty="0">
                <a:solidFill>
                  <a:srgbClr val="FF0000"/>
                </a:solidFill>
                <a:effectLst>
                  <a:outerShdw blurRad="50800" dist="38100" algn="tr" rotWithShape="0">
                    <a:prstClr val="black">
                      <a:alpha val="40000"/>
                    </a:prstClr>
                  </a:outerShdw>
                </a:effectLst>
              </a:rPr>
              <a:t>System Response Time</a:t>
            </a:r>
            <a:r>
              <a:rPr lang="en-US" sz="3200" dirty="0">
                <a:effectLst>
                  <a:outerShdw blurRad="50800" dist="38100" algn="tr" rotWithShape="0">
                    <a:prstClr val="black">
                      <a:alpha val="40000"/>
                    </a:prstClr>
                  </a:outerShdw>
                </a:effectLst>
              </a:rPr>
              <a:t>:  </a:t>
            </a:r>
            <a:r>
              <a:rPr lang="en-US" sz="3200" i="1" dirty="0"/>
              <a:t>time between when user enters the command and system responds</a:t>
            </a:r>
          </a:p>
          <a:p>
            <a:endParaRPr lang="en-US" sz="3200" i="1" dirty="0"/>
          </a:p>
          <a:p>
            <a:r>
              <a:rPr lang="en-US" sz="3200" i="1" dirty="0">
                <a:effectLst>
                  <a:outerShdw blurRad="50800" dist="38100" algn="tr" rotWithShape="0">
                    <a:prstClr val="black">
                      <a:alpha val="40000"/>
                    </a:prstClr>
                  </a:outerShdw>
                </a:effectLst>
              </a:rPr>
              <a:t> </a:t>
            </a:r>
            <a:r>
              <a:rPr lang="en-US" sz="3200" b="1" i="1" dirty="0">
                <a:solidFill>
                  <a:srgbClr val="FF0000"/>
                </a:solidFill>
                <a:effectLst>
                  <a:outerShdw blurRad="50800" dist="38100" algn="tr" rotWithShape="0">
                    <a:prstClr val="black">
                      <a:alpha val="40000"/>
                    </a:prstClr>
                  </a:outerShdw>
                </a:effectLst>
              </a:rPr>
              <a:t>Think Time</a:t>
            </a:r>
            <a:r>
              <a:rPr lang="en-US" sz="3200" i="1" dirty="0">
                <a:effectLst>
                  <a:outerShdw blurRad="50800" dist="38100" algn="tr" rotWithShape="0">
                    <a:prstClr val="black">
                      <a:alpha val="40000"/>
                    </a:prstClr>
                  </a:outerShdw>
                </a:effectLst>
              </a:rPr>
              <a:t>: the time from reception of the command until the user enters the next command</a:t>
            </a:r>
            <a:endParaRPr lang="en-US" sz="2800" dirty="0"/>
          </a:p>
        </p:txBody>
      </p:sp>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Time Parameters</a:t>
            </a:r>
          </a:p>
        </p:txBody>
      </p:sp>
    </p:spTree>
    <p:extLst>
      <p:ext uri="{BB962C8B-B14F-4D97-AF65-F5344CB8AC3E}">
        <p14:creationId xmlns:p14="http://schemas.microsoft.com/office/powerpoint/2010/main" val="41996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Instruction Set Architecture – ISA</a:t>
            </a:r>
          </a:p>
        </p:txBody>
      </p:sp>
      <p:sp>
        <p:nvSpPr>
          <p:cNvPr id="28" name="Rectangle 3"/>
          <p:cNvSpPr>
            <a:spLocks noGrp="1" noChangeArrowheads="1"/>
          </p:cNvSpPr>
          <p:nvPr>
            <p:ph idx="1"/>
          </p:nvPr>
        </p:nvSpPr>
        <p:spPr>
          <a:xfrm>
            <a:off x="767408" y="1268761"/>
            <a:ext cx="10873208" cy="4968551"/>
          </a:xfrm>
        </p:spPr>
        <p:txBody>
          <a:bodyPr>
            <a:normAutofit/>
          </a:bodyPr>
          <a:lstStyle/>
          <a:p>
            <a:r>
              <a:rPr lang="en-US" sz="3200" b="1" dirty="0">
                <a:effectLst>
                  <a:outerShdw blurRad="50800" dist="38100" algn="tr" rotWithShape="0">
                    <a:prstClr val="black">
                      <a:alpha val="40000"/>
                    </a:prstClr>
                  </a:outerShdw>
                </a:effectLst>
              </a:rPr>
              <a:t>Instruction Set Architecture </a:t>
            </a:r>
            <a:r>
              <a:rPr lang="en-US" sz="3200" dirty="0">
                <a:effectLst>
                  <a:outerShdw blurRad="50800" dist="38100" algn="tr" rotWithShape="0">
                    <a:prstClr val="black">
                      <a:alpha val="40000"/>
                    </a:prstClr>
                  </a:outerShdw>
                </a:effectLst>
              </a:rPr>
              <a:t>– ISA which is the interface between the </a:t>
            </a:r>
            <a:r>
              <a:rPr lang="en-US" sz="3200" dirty="0" smtClean="0">
                <a:effectLst>
                  <a:outerShdw blurRad="50800" dist="38100" algn="tr" rotWithShape="0">
                    <a:prstClr val="black">
                      <a:alpha val="40000"/>
                    </a:prstClr>
                  </a:outerShdw>
                </a:effectLst>
              </a:rPr>
              <a:t>hardware-software</a:t>
            </a:r>
          </a:p>
          <a:p>
            <a:endParaRPr lang="en-US" sz="3200" dirty="0">
              <a:effectLst>
                <a:outerShdw blurRad="50800" dist="38100" algn="tr" rotWithShape="0">
                  <a:prstClr val="black">
                    <a:alpha val="40000"/>
                  </a:prstClr>
                </a:outerShdw>
              </a:effectLst>
            </a:endParaRPr>
          </a:p>
          <a:p>
            <a:r>
              <a:rPr lang="en-US" sz="3200" dirty="0"/>
              <a:t>It plays a vital role in understanding the computer architecture</a:t>
            </a:r>
          </a:p>
        </p:txBody>
      </p:sp>
    </p:spTree>
    <p:extLst>
      <p:ext uri="{BB962C8B-B14F-4D97-AF65-F5344CB8AC3E}">
        <p14:creationId xmlns:p14="http://schemas.microsoft.com/office/powerpoint/2010/main" val="4285608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Instruction Set Architecture – ISA</a:t>
            </a:r>
          </a:p>
        </p:txBody>
      </p:sp>
      <p:sp>
        <p:nvSpPr>
          <p:cNvPr id="28" name="Rectangle 3"/>
          <p:cNvSpPr>
            <a:spLocks noGrp="1" noChangeArrowheads="1"/>
          </p:cNvSpPr>
          <p:nvPr>
            <p:ph idx="1"/>
          </p:nvPr>
        </p:nvSpPr>
        <p:spPr>
          <a:xfrm>
            <a:off x="839416" y="1268761"/>
            <a:ext cx="10873208" cy="4968551"/>
          </a:xfrm>
        </p:spPr>
        <p:txBody>
          <a:bodyPr>
            <a:normAutofit/>
          </a:bodyPr>
          <a:lstStyle/>
          <a:p>
            <a:r>
              <a:rPr lang="en-US" sz="3200" dirty="0"/>
              <a:t>The design of hardware and software can’t be initiated without defining </a:t>
            </a:r>
            <a:r>
              <a:rPr lang="en-US" sz="3200" dirty="0" smtClean="0"/>
              <a:t>ISA</a:t>
            </a:r>
          </a:p>
          <a:p>
            <a:endParaRPr lang="en-US" sz="3200" dirty="0"/>
          </a:p>
          <a:p>
            <a:r>
              <a:rPr lang="en-US" sz="3200" dirty="0"/>
              <a:t>It describes the instruction word format and identifies the memory addressing for data manipulation and control operations</a:t>
            </a:r>
          </a:p>
        </p:txBody>
      </p:sp>
    </p:spTree>
    <p:extLst>
      <p:ext uri="{BB962C8B-B14F-4D97-AF65-F5344CB8AC3E}">
        <p14:creationId xmlns:p14="http://schemas.microsoft.com/office/powerpoint/2010/main" val="65500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Instruction Set Architecture – ISA</a:t>
            </a:r>
          </a:p>
        </p:txBody>
      </p:sp>
      <p:sp>
        <p:nvSpPr>
          <p:cNvPr id="28" name="Rectangle 3"/>
          <p:cNvSpPr>
            <a:spLocks noGrp="1" noChangeArrowheads="1"/>
          </p:cNvSpPr>
          <p:nvPr>
            <p:ph idx="1"/>
          </p:nvPr>
        </p:nvSpPr>
        <p:spPr>
          <a:xfrm>
            <a:off x="911424" y="1268761"/>
            <a:ext cx="10945216" cy="4968551"/>
          </a:xfrm>
        </p:spPr>
        <p:txBody>
          <a:bodyPr>
            <a:noAutofit/>
          </a:bodyPr>
          <a:lstStyle/>
          <a:p>
            <a:pPr marL="0" indent="0">
              <a:buNone/>
            </a:pPr>
            <a:r>
              <a:rPr lang="en-US" sz="3200" dirty="0"/>
              <a:t>Major Choices of ISA:</a:t>
            </a:r>
          </a:p>
          <a:p>
            <a:pPr marL="0" indent="0">
              <a:buNone/>
            </a:pPr>
            <a:endParaRPr lang="en-US" sz="3200" dirty="0"/>
          </a:p>
          <a:p>
            <a:r>
              <a:rPr lang="en-US" sz="3200" b="1" dirty="0"/>
              <a:t>Stack Architecture: </a:t>
            </a:r>
          </a:p>
          <a:p>
            <a:r>
              <a:rPr lang="en-US" sz="3200" b="1" dirty="0"/>
              <a:t>Accumulator Architecture</a:t>
            </a:r>
          </a:p>
          <a:p>
            <a:r>
              <a:rPr lang="en-US" sz="3200" b="1" dirty="0"/>
              <a:t>General Purpose Register Architecture</a:t>
            </a:r>
          </a:p>
          <a:p>
            <a:pPr marL="0" indent="0">
              <a:buNone/>
            </a:pPr>
            <a:r>
              <a:rPr lang="en-US" sz="3200" dirty="0"/>
              <a:t>		 </a:t>
            </a:r>
            <a:r>
              <a:rPr lang="en-US" sz="3200" dirty="0">
                <a:sym typeface="Wingdings"/>
              </a:rPr>
              <a:t></a:t>
            </a:r>
            <a:r>
              <a:rPr lang="en-US" sz="3200" dirty="0"/>
              <a:t> Register – memory</a:t>
            </a:r>
          </a:p>
          <a:p>
            <a:pPr marL="0" indent="0">
              <a:buNone/>
            </a:pPr>
            <a:r>
              <a:rPr lang="en-US" sz="3200" dirty="0"/>
              <a:t>		 </a:t>
            </a:r>
            <a:r>
              <a:rPr lang="en-US" sz="3200" dirty="0">
                <a:sym typeface="Wingdings"/>
              </a:rPr>
              <a:t></a:t>
            </a:r>
            <a:r>
              <a:rPr lang="en-US" sz="3200" dirty="0"/>
              <a:t> Register – Register (load/store)</a:t>
            </a:r>
          </a:p>
          <a:p>
            <a:pPr marL="0" indent="0">
              <a:buNone/>
            </a:pPr>
            <a:r>
              <a:rPr lang="en-US" sz="3200" dirty="0"/>
              <a:t>		 </a:t>
            </a:r>
            <a:r>
              <a:rPr lang="en-US" sz="3200" dirty="0">
                <a:sym typeface="Wingdings"/>
              </a:rPr>
              <a:t></a:t>
            </a:r>
            <a:r>
              <a:rPr lang="en-US" sz="3200" dirty="0"/>
              <a:t> Memory – Memory Architecture </a:t>
            </a:r>
          </a:p>
        </p:txBody>
      </p:sp>
    </p:spTree>
    <p:extLst>
      <p:ext uri="{BB962C8B-B14F-4D97-AF65-F5344CB8AC3E}">
        <p14:creationId xmlns:p14="http://schemas.microsoft.com/office/powerpoint/2010/main" val="1012673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Text Box 8"/>
          <p:cNvSpPr txBox="1">
            <a:spLocks noChangeArrowheads="1"/>
          </p:cNvSpPr>
          <p:nvPr/>
        </p:nvSpPr>
        <p:spPr bwMode="auto">
          <a:xfrm>
            <a:off x="1524000" y="476673"/>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600" b="1" u="sng" dirty="0">
                <a:solidFill>
                  <a:srgbClr val="800080"/>
                </a:solidFill>
                <a:effectLst>
                  <a:outerShdw blurRad="38100" dist="38100" dir="2700000" algn="tl">
                    <a:srgbClr val="000000">
                      <a:alpha val="43137"/>
                    </a:srgbClr>
                  </a:outerShdw>
                </a:effectLst>
              </a:rPr>
              <a:t>Stack Architecture (</a:t>
            </a:r>
            <a:r>
              <a:rPr lang="en-US" altLang="en-US" sz="2800" b="1" u="sng" dirty="0">
                <a:solidFill>
                  <a:srgbClr val="800080"/>
                </a:solidFill>
                <a:effectLst>
                  <a:outerShdw blurRad="38100" dist="38100" dir="2700000" algn="tl">
                    <a:srgbClr val="000000">
                      <a:alpha val="43137"/>
                    </a:srgbClr>
                  </a:outerShdw>
                </a:effectLst>
              </a:rPr>
              <a:t>Zero-Address machine)</a:t>
            </a:r>
          </a:p>
        </p:txBody>
      </p:sp>
      <p:grpSp>
        <p:nvGrpSpPr>
          <p:cNvPr id="3" name="Group 2"/>
          <p:cNvGrpSpPr>
            <a:grpSpLocks/>
          </p:cNvGrpSpPr>
          <p:nvPr/>
        </p:nvGrpSpPr>
        <p:grpSpPr bwMode="auto">
          <a:xfrm>
            <a:off x="8043466" y="1751931"/>
            <a:ext cx="3097213" cy="2808287"/>
            <a:chOff x="3470" y="1162"/>
            <a:chExt cx="1951" cy="1769"/>
          </a:xfrm>
        </p:grpSpPr>
        <p:grpSp>
          <p:nvGrpSpPr>
            <p:cNvPr id="4" name="Group 3"/>
            <p:cNvGrpSpPr>
              <a:grpSpLocks/>
            </p:cNvGrpSpPr>
            <p:nvPr/>
          </p:nvGrpSpPr>
          <p:grpSpPr bwMode="auto">
            <a:xfrm>
              <a:off x="3470" y="1162"/>
              <a:ext cx="1951" cy="1769"/>
              <a:chOff x="3061" y="1162"/>
              <a:chExt cx="1906" cy="1542"/>
            </a:xfrm>
          </p:grpSpPr>
          <p:sp>
            <p:nvSpPr>
              <p:cNvPr id="6" name="Rectangle 4"/>
              <p:cNvSpPr>
                <a:spLocks noChangeArrowheads="1"/>
              </p:cNvSpPr>
              <p:nvPr/>
            </p:nvSpPr>
            <p:spPr bwMode="auto">
              <a:xfrm>
                <a:off x="3923" y="1162"/>
                <a:ext cx="1044" cy="227"/>
              </a:xfrm>
              <a:prstGeom prst="rect">
                <a:avLst/>
              </a:prstGeom>
              <a:solidFill>
                <a:srgbClr val="FF993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7" name="Rectangle 5"/>
              <p:cNvSpPr>
                <a:spLocks noChangeArrowheads="1"/>
              </p:cNvSpPr>
              <p:nvPr/>
            </p:nvSpPr>
            <p:spPr bwMode="auto">
              <a:xfrm>
                <a:off x="3923" y="1389"/>
                <a:ext cx="1044" cy="227"/>
              </a:xfrm>
              <a:prstGeom prst="rect">
                <a:avLst/>
              </a:prstGeom>
              <a:solidFill>
                <a:srgbClr val="FFFF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8" name="Text Box 6"/>
              <p:cNvSpPr txBox="1">
                <a:spLocks noChangeArrowheads="1"/>
              </p:cNvSpPr>
              <p:nvPr/>
            </p:nvSpPr>
            <p:spPr bwMode="auto">
              <a:xfrm>
                <a:off x="3061" y="1207"/>
                <a:ext cx="680"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ctr"/>
                <a:r>
                  <a:rPr lang="en-US" altLang="en-US" sz="2400" b="1">
                    <a:latin typeface="Arial" pitchFamily="34" charset="0"/>
                    <a:cs typeface="Arial" pitchFamily="34" charset="0"/>
                  </a:rPr>
                  <a:t>TOS</a:t>
                </a:r>
                <a:endParaRPr lang="en-US" altLang="en-US">
                  <a:latin typeface="Arial" pitchFamily="34" charset="0"/>
                  <a:cs typeface="Arial" pitchFamily="34" charset="0"/>
                </a:endParaRPr>
              </a:p>
            </p:txBody>
          </p:sp>
          <p:sp>
            <p:nvSpPr>
              <p:cNvPr id="9" name="Line 7"/>
              <p:cNvSpPr>
                <a:spLocks noChangeShapeType="1"/>
              </p:cNvSpPr>
              <p:nvPr/>
            </p:nvSpPr>
            <p:spPr bwMode="auto">
              <a:xfrm>
                <a:off x="3651" y="1298"/>
                <a:ext cx="27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nvGrpSpPr>
              <p:cNvPr id="10" name="Group 8"/>
              <p:cNvGrpSpPr>
                <a:grpSpLocks/>
              </p:cNvGrpSpPr>
              <p:nvPr/>
            </p:nvGrpSpPr>
            <p:grpSpPr bwMode="auto">
              <a:xfrm>
                <a:off x="3923" y="1933"/>
                <a:ext cx="1044" cy="499"/>
                <a:chOff x="3923" y="1933"/>
                <a:chExt cx="1044" cy="499"/>
              </a:xfrm>
            </p:grpSpPr>
            <p:sp>
              <p:nvSpPr>
                <p:cNvPr id="20" name="Line 9"/>
                <p:cNvSpPr>
                  <a:spLocks noChangeShapeType="1"/>
                </p:cNvSpPr>
                <p:nvPr/>
              </p:nvSpPr>
              <p:spPr bwMode="auto">
                <a:xfrm>
                  <a:off x="3923" y="1979"/>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1" name="Line 10"/>
                <p:cNvSpPr>
                  <a:spLocks noChangeShapeType="1"/>
                </p:cNvSpPr>
                <p:nvPr/>
              </p:nvSpPr>
              <p:spPr bwMode="auto">
                <a:xfrm>
                  <a:off x="4740" y="1933"/>
                  <a:ext cx="22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 name="Line 11"/>
                <p:cNvSpPr>
                  <a:spLocks noChangeShapeType="1"/>
                </p:cNvSpPr>
                <p:nvPr/>
              </p:nvSpPr>
              <p:spPr bwMode="auto">
                <a:xfrm>
                  <a:off x="4332" y="220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3" name="Line 12"/>
                <p:cNvSpPr>
                  <a:spLocks noChangeShapeType="1"/>
                </p:cNvSpPr>
                <p:nvPr/>
              </p:nvSpPr>
              <p:spPr bwMode="auto">
                <a:xfrm>
                  <a:off x="4150" y="2432"/>
                  <a:ext cx="63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4" name="Line 13"/>
                <p:cNvSpPr>
                  <a:spLocks noChangeShapeType="1"/>
                </p:cNvSpPr>
                <p:nvPr/>
              </p:nvSpPr>
              <p:spPr bwMode="auto">
                <a:xfrm flipV="1">
                  <a:off x="4785" y="1933"/>
                  <a:ext cx="182"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5" name="Line 14"/>
                <p:cNvSpPr>
                  <a:spLocks noChangeShapeType="1"/>
                </p:cNvSpPr>
                <p:nvPr/>
              </p:nvSpPr>
              <p:spPr bwMode="auto">
                <a:xfrm flipV="1">
                  <a:off x="4604" y="1933"/>
                  <a:ext cx="9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6" name="Line 15"/>
                <p:cNvSpPr>
                  <a:spLocks noChangeShapeType="1"/>
                </p:cNvSpPr>
                <p:nvPr/>
              </p:nvSpPr>
              <p:spPr bwMode="auto">
                <a:xfrm flipH="1" flipV="1">
                  <a:off x="4195" y="1979"/>
                  <a:ext cx="136" cy="2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7" name="Line 16"/>
                <p:cNvSpPr>
                  <a:spLocks noChangeShapeType="1"/>
                </p:cNvSpPr>
                <p:nvPr/>
              </p:nvSpPr>
              <p:spPr bwMode="auto">
                <a:xfrm flipH="1" flipV="1">
                  <a:off x="3923" y="1979"/>
                  <a:ext cx="227" cy="4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11" name="Line 17"/>
              <p:cNvSpPr>
                <a:spLocks noChangeShapeType="1"/>
              </p:cNvSpPr>
              <p:nvPr/>
            </p:nvSpPr>
            <p:spPr bwMode="auto">
              <a:xfrm>
                <a:off x="4785" y="1616"/>
                <a:ext cx="0" cy="31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5" name="Line 18"/>
              <p:cNvSpPr>
                <a:spLocks noChangeShapeType="1"/>
              </p:cNvSpPr>
              <p:nvPr/>
            </p:nvSpPr>
            <p:spPr bwMode="auto">
              <a:xfrm>
                <a:off x="4059" y="1661"/>
                <a:ext cx="0" cy="31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6" name="Line 19"/>
              <p:cNvSpPr>
                <a:spLocks noChangeShapeType="1"/>
              </p:cNvSpPr>
              <p:nvPr/>
            </p:nvSpPr>
            <p:spPr bwMode="auto">
              <a:xfrm flipV="1">
                <a:off x="3515" y="1525"/>
                <a:ext cx="40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7" name="Line 20"/>
              <p:cNvSpPr>
                <a:spLocks noChangeShapeType="1"/>
              </p:cNvSpPr>
              <p:nvPr/>
            </p:nvSpPr>
            <p:spPr bwMode="auto">
              <a:xfrm>
                <a:off x="3515" y="1525"/>
                <a:ext cx="0" cy="11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8" name="Line 21"/>
              <p:cNvSpPr>
                <a:spLocks noChangeShapeType="1"/>
              </p:cNvSpPr>
              <p:nvPr/>
            </p:nvSpPr>
            <p:spPr bwMode="auto">
              <a:xfrm>
                <a:off x="3515" y="2704"/>
                <a:ext cx="90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9" name="Line 22"/>
              <p:cNvSpPr>
                <a:spLocks noChangeShapeType="1"/>
              </p:cNvSpPr>
              <p:nvPr/>
            </p:nvSpPr>
            <p:spPr bwMode="auto">
              <a:xfrm flipV="1">
                <a:off x="4422" y="2432"/>
                <a:ext cx="0"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sp>
          <p:nvSpPr>
            <p:cNvPr id="5" name="Text Box 23"/>
            <p:cNvSpPr txBox="1">
              <a:spLocks noChangeArrowheads="1"/>
            </p:cNvSpPr>
            <p:nvPr/>
          </p:nvSpPr>
          <p:spPr bwMode="auto">
            <a:xfrm>
              <a:off x="4694" y="2387"/>
              <a:ext cx="4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ALU</a:t>
              </a:r>
              <a:endParaRPr lang="en-US" altLang="en-US">
                <a:latin typeface="Arial" pitchFamily="34" charset="0"/>
                <a:cs typeface="Arial" pitchFamily="34" charset="0"/>
              </a:endParaRPr>
            </a:p>
          </p:txBody>
        </p:sp>
      </p:grpSp>
      <p:sp>
        <p:nvSpPr>
          <p:cNvPr id="29" name="Rectangle 24"/>
          <p:cNvSpPr>
            <a:spLocks noChangeArrowheads="1"/>
          </p:cNvSpPr>
          <p:nvPr/>
        </p:nvSpPr>
        <p:spPr bwMode="auto">
          <a:xfrm>
            <a:off x="7611666" y="1391567"/>
            <a:ext cx="4067175" cy="3384550"/>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pPr algn="ctr"/>
            <a:endParaRPr lang="en-US" altLang="en-US">
              <a:latin typeface="Arial" pitchFamily="34" charset="0"/>
              <a:cs typeface="Arial" pitchFamily="34" charset="0"/>
            </a:endParaRPr>
          </a:p>
        </p:txBody>
      </p:sp>
      <p:sp>
        <p:nvSpPr>
          <p:cNvPr id="30" name="Text Box 25"/>
          <p:cNvSpPr txBox="1">
            <a:spLocks noChangeArrowheads="1"/>
          </p:cNvSpPr>
          <p:nvPr/>
        </p:nvSpPr>
        <p:spPr bwMode="auto">
          <a:xfrm>
            <a:off x="7248128" y="1340768"/>
            <a:ext cx="130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Processor</a:t>
            </a:r>
            <a:endParaRPr lang="en-US" altLang="en-US">
              <a:latin typeface="Arial" pitchFamily="34" charset="0"/>
              <a:cs typeface="Arial" pitchFamily="34" charset="0"/>
            </a:endParaRPr>
          </a:p>
        </p:txBody>
      </p:sp>
      <p:sp>
        <p:nvSpPr>
          <p:cNvPr id="28" name="Rectangle 21"/>
          <p:cNvSpPr>
            <a:spLocks noChangeArrowheads="1"/>
          </p:cNvSpPr>
          <p:nvPr/>
        </p:nvSpPr>
        <p:spPr bwMode="auto">
          <a:xfrm>
            <a:off x="7573441" y="4957355"/>
            <a:ext cx="4067175" cy="1800225"/>
          </a:xfrm>
          <a:prstGeom prst="rect">
            <a:avLst/>
          </a:prstGeom>
          <a:noFill/>
          <a:ln w="9525" algn="ctr">
            <a:solidFill>
              <a:srgbClr val="99CCFF"/>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1" name="Text Box 22"/>
          <p:cNvSpPr txBox="1">
            <a:spLocks noChangeArrowheads="1"/>
          </p:cNvSpPr>
          <p:nvPr/>
        </p:nvSpPr>
        <p:spPr bwMode="auto">
          <a:xfrm>
            <a:off x="7186090" y="5120867"/>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b="1">
                <a:latin typeface="Arial" pitchFamily="34" charset="0"/>
                <a:cs typeface="Arial" pitchFamily="34" charset="0"/>
              </a:rPr>
              <a:t>Memory</a:t>
            </a:r>
            <a:endParaRPr lang="en-US" altLang="en-US">
              <a:latin typeface="Arial" pitchFamily="34" charset="0"/>
              <a:cs typeface="Arial" pitchFamily="34" charset="0"/>
            </a:endParaRPr>
          </a:p>
        </p:txBody>
      </p:sp>
      <p:sp>
        <p:nvSpPr>
          <p:cNvPr id="32" name="Rectangle 23"/>
          <p:cNvSpPr>
            <a:spLocks noChangeArrowheads="1"/>
          </p:cNvSpPr>
          <p:nvPr/>
        </p:nvSpPr>
        <p:spPr bwMode="auto">
          <a:xfrm>
            <a:off x="8868841" y="5317718"/>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3" name="Rectangle 24"/>
          <p:cNvSpPr>
            <a:spLocks noChangeArrowheads="1"/>
          </p:cNvSpPr>
          <p:nvPr/>
        </p:nvSpPr>
        <p:spPr bwMode="auto">
          <a:xfrm>
            <a:off x="8868841" y="5892393"/>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4" name="Rectangle 25"/>
          <p:cNvSpPr>
            <a:spLocks noChangeArrowheads="1"/>
          </p:cNvSpPr>
          <p:nvPr/>
        </p:nvSpPr>
        <p:spPr bwMode="auto">
          <a:xfrm>
            <a:off x="8868841" y="6181318"/>
            <a:ext cx="2016125" cy="2889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5" name="Rectangle 26"/>
          <p:cNvSpPr>
            <a:spLocks noChangeArrowheads="1"/>
          </p:cNvSpPr>
          <p:nvPr/>
        </p:nvSpPr>
        <p:spPr bwMode="auto">
          <a:xfrm>
            <a:off x="8868841" y="5605055"/>
            <a:ext cx="2016125" cy="288925"/>
          </a:xfrm>
          <a:prstGeom prst="rect">
            <a:avLst/>
          </a:prstGeom>
          <a:solidFill>
            <a:srgbClr val="FF9933"/>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p>
            <a:endParaRPr lang="en-US"/>
          </a:p>
        </p:txBody>
      </p:sp>
      <p:sp>
        <p:nvSpPr>
          <p:cNvPr id="36" name="Text Box 28"/>
          <p:cNvSpPr txBox="1">
            <a:spLocks noChangeArrowheads="1"/>
          </p:cNvSpPr>
          <p:nvPr/>
        </p:nvSpPr>
        <p:spPr bwMode="auto">
          <a:xfrm>
            <a:off x="9373665" y="6181318"/>
            <a:ext cx="9731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algn="ctr"/>
            <a:r>
              <a:rPr lang="en-US" altLang="en-US" sz="3200" b="1">
                <a:latin typeface="Arial" pitchFamily="34" charset="0"/>
                <a:cs typeface="Arial" pitchFamily="34" charset="0"/>
              </a:rPr>
              <a:t>. . . .</a:t>
            </a:r>
            <a:endParaRPr lang="en-US" altLang="en-US">
              <a:latin typeface="Arial" pitchFamily="34" charset="0"/>
              <a:cs typeface="Arial" pitchFamily="34" charset="0"/>
            </a:endParaRPr>
          </a:p>
        </p:txBody>
      </p:sp>
      <p:sp>
        <p:nvSpPr>
          <p:cNvPr id="39" name="Rectangle 3"/>
          <p:cNvSpPr txBox="1">
            <a:spLocks noChangeArrowheads="1"/>
          </p:cNvSpPr>
          <p:nvPr/>
        </p:nvSpPr>
        <p:spPr>
          <a:xfrm>
            <a:off x="0" y="1268413"/>
            <a:ext cx="6936856" cy="5489167"/>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a:bodyPr>
          <a:lst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Clr>
                <a:schemeClr val="tx2"/>
              </a:buClr>
              <a:buSzPct val="101000"/>
              <a:buFont typeface="Courier New" pitchFamily="49" charset="0"/>
              <a:buChar char="o"/>
              <a:defRPr sz="1200" kern="1200">
                <a:solidFill>
                  <a:schemeClr val="tx1"/>
                </a:solidFill>
                <a:latin typeface="+mn-lt"/>
                <a:ea typeface="+mn-ea"/>
                <a:cs typeface="+mn-cs"/>
              </a:defRPr>
            </a:lvl6pPr>
            <a:lvl7pPr marL="29718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7pPr>
            <a:lvl8pPr marL="34290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8pPr>
            <a:lvl9pPr marL="3886200" indent="-228600" algn="l" defTabSz="457200" rtl="0" eaLnBrk="1" latinLnBrk="0" hangingPunct="1">
              <a:spcBef>
                <a:spcPct val="20000"/>
              </a:spcBef>
              <a:buClr>
                <a:schemeClr val="tx2"/>
              </a:buClr>
              <a:buFont typeface="Courier New" pitchFamily="49" charset="0"/>
              <a:buChar char="o"/>
              <a:defRPr sz="1200" kern="1200" baseline="0">
                <a:solidFill>
                  <a:schemeClr val="tx1"/>
                </a:solidFill>
                <a:latin typeface="+mn-lt"/>
                <a:ea typeface="+mn-ea"/>
                <a:cs typeface="+mn-cs"/>
              </a:defRPr>
            </a:lvl9pPr>
          </a:lstStyle>
          <a:p>
            <a:pPr fontAlgn="auto">
              <a:lnSpc>
                <a:spcPct val="80000"/>
              </a:lnSpc>
            </a:pPr>
            <a:r>
              <a:rPr lang="en-US" altLang="en-US" sz="2800"/>
              <a:t>Both the operands are implicitly on the TOS</a:t>
            </a:r>
          </a:p>
          <a:p>
            <a:pPr fontAlgn="auto">
              <a:lnSpc>
                <a:spcPct val="80000"/>
              </a:lnSpc>
            </a:pPr>
            <a:r>
              <a:rPr lang="en-US" altLang="en-US" sz="2800"/>
              <a:t>Thus, it is also referred to as Zero-Address machine</a:t>
            </a:r>
          </a:p>
          <a:p>
            <a:pPr fontAlgn="auto">
              <a:lnSpc>
                <a:spcPct val="80000"/>
              </a:lnSpc>
            </a:pPr>
            <a:r>
              <a:rPr lang="en-US" altLang="en-US" sz="2800"/>
              <a:t>The operand may be either an input (orange shade) or result from the ALU (yellow shade)</a:t>
            </a:r>
          </a:p>
          <a:p>
            <a:pPr fontAlgn="auto">
              <a:lnSpc>
                <a:spcPct val="80000"/>
              </a:lnSpc>
            </a:pPr>
            <a:r>
              <a:rPr lang="en-US" altLang="en-US" sz="2800"/>
              <a:t>All operands are implicit (implied or inherited) </a:t>
            </a:r>
          </a:p>
          <a:p>
            <a:pPr fontAlgn="auto">
              <a:lnSpc>
                <a:spcPct val="80000"/>
              </a:lnSpc>
            </a:pPr>
            <a:r>
              <a:rPr lang="en-US" altLang="en-US" sz="2800"/>
              <a:t>The first operand is removed from the stack and the second operand is replaced by the result</a:t>
            </a:r>
            <a:endParaRPr lang="en-US" altLang="en-US" sz="2800" dirty="0"/>
          </a:p>
        </p:txBody>
      </p:sp>
    </p:spTree>
    <p:extLst>
      <p:ext uri="{BB962C8B-B14F-4D97-AF65-F5344CB8AC3E}">
        <p14:creationId xmlns:p14="http://schemas.microsoft.com/office/powerpoint/2010/main" val="119577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 calcmode="lin" valueType="num">
                                      <p:cBhvr additive="base">
                                        <p:cTn id="7"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9">
                                            <p:txEl>
                                              <p:pRg st="1" end="1"/>
                                            </p:txEl>
                                          </p:spTgt>
                                        </p:tgtEl>
                                        <p:attrNameLst>
                                          <p:attrName>style.visibility</p:attrName>
                                        </p:attrNameLst>
                                      </p:cBhvr>
                                      <p:to>
                                        <p:strVal val="visible"/>
                                      </p:to>
                                    </p:set>
                                    <p:anim calcmode="lin" valueType="num">
                                      <p:cBhvr additive="base">
                                        <p:cTn id="13" dur="500" fill="hold"/>
                                        <p:tgtEl>
                                          <p:spTgt spid="3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9">
                                            <p:txEl>
                                              <p:pRg st="2" end="2"/>
                                            </p:txEl>
                                          </p:spTgt>
                                        </p:tgtEl>
                                        <p:attrNameLst>
                                          <p:attrName>style.visibility</p:attrName>
                                        </p:attrNameLst>
                                      </p:cBhvr>
                                      <p:to>
                                        <p:strVal val="visible"/>
                                      </p:to>
                                    </p:set>
                                    <p:anim calcmode="lin" valueType="num">
                                      <p:cBhvr additive="base">
                                        <p:cTn id="19" dur="500" fill="hold"/>
                                        <p:tgtEl>
                                          <p:spTgt spid="3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9">
                                            <p:txEl>
                                              <p:pRg st="3" end="3"/>
                                            </p:txEl>
                                          </p:spTgt>
                                        </p:tgtEl>
                                        <p:attrNameLst>
                                          <p:attrName>style.visibility</p:attrName>
                                        </p:attrNameLst>
                                      </p:cBhvr>
                                      <p:to>
                                        <p:strVal val="visible"/>
                                      </p:to>
                                    </p:set>
                                    <p:anim calcmode="lin" valueType="num">
                                      <p:cBhvr additive="base">
                                        <p:cTn id="25" dur="500" fill="hold"/>
                                        <p:tgtEl>
                                          <p:spTgt spid="3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9">
                                            <p:txEl>
                                              <p:pRg st="4" end="4"/>
                                            </p:txEl>
                                          </p:spTgt>
                                        </p:tgtEl>
                                        <p:attrNameLst>
                                          <p:attrName>style.visibility</p:attrName>
                                        </p:attrNameLst>
                                      </p:cBhvr>
                                      <p:to>
                                        <p:strVal val="visible"/>
                                      </p:to>
                                    </p:set>
                                    <p:anim calcmode="lin" valueType="num">
                                      <p:cBhvr additive="base">
                                        <p:cTn id="31" dur="500" fill="hold"/>
                                        <p:tgtEl>
                                          <p:spTgt spid="3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uild="p" autoUpdateAnimBg="0"/>
    </p:bld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4623</TotalTime>
  <Words>1077</Words>
  <Application>Microsoft Office PowerPoint</Application>
  <PresentationFormat>Widescreen</PresentationFormat>
  <Paragraphs>296</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Bookman Old Style</vt:lpstr>
      <vt:lpstr>Courier New</vt:lpstr>
      <vt:lpstr>Open Sans</vt:lpstr>
      <vt:lpstr>Trebuchet MS</vt:lpstr>
      <vt:lpstr>Verdana</vt:lpstr>
      <vt:lpstr>Wingdings</vt:lpstr>
      <vt:lpstr>Wingdings 2</vt:lpstr>
      <vt:lpstr>Summer</vt:lpstr>
      <vt:lpstr>Computer Architecture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Evolution of Instruction Sets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IIUI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and Design of Algorithms</dc:title>
  <dc:creator>sofia kanwal</dc:creator>
  <cp:lastModifiedBy>soft tech</cp:lastModifiedBy>
  <cp:revision>954</cp:revision>
  <dcterms:created xsi:type="dcterms:W3CDTF">2007-02-13T06:15:20Z</dcterms:created>
  <dcterms:modified xsi:type="dcterms:W3CDTF">2019-10-21T10:40:44Z</dcterms:modified>
</cp:coreProperties>
</file>